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302" r:id="rId3"/>
    <p:sldId id="257" r:id="rId4"/>
    <p:sldId id="258" r:id="rId5"/>
    <p:sldId id="282" r:id="rId6"/>
    <p:sldId id="259" r:id="rId7"/>
    <p:sldId id="261" r:id="rId8"/>
    <p:sldId id="260" r:id="rId9"/>
    <p:sldId id="262" r:id="rId10"/>
    <p:sldId id="263" r:id="rId11"/>
    <p:sldId id="264" r:id="rId12"/>
    <p:sldId id="265" r:id="rId13"/>
    <p:sldId id="266" r:id="rId14"/>
    <p:sldId id="283" r:id="rId15"/>
    <p:sldId id="267" r:id="rId16"/>
    <p:sldId id="268" r:id="rId17"/>
    <p:sldId id="284" r:id="rId18"/>
    <p:sldId id="300" r:id="rId19"/>
    <p:sldId id="303" r:id="rId20"/>
    <p:sldId id="301" r:id="rId21"/>
    <p:sldId id="270" r:id="rId22"/>
    <p:sldId id="285" r:id="rId23"/>
    <p:sldId id="286" r:id="rId24"/>
    <p:sldId id="287" r:id="rId25"/>
    <p:sldId id="288" r:id="rId26"/>
    <p:sldId id="271" r:id="rId27"/>
    <p:sldId id="272" r:id="rId28"/>
    <p:sldId id="289" r:id="rId29"/>
    <p:sldId id="291" r:id="rId30"/>
    <p:sldId id="273" r:id="rId31"/>
    <p:sldId id="274" r:id="rId32"/>
    <p:sldId id="275" r:id="rId33"/>
    <p:sldId id="276" r:id="rId34"/>
    <p:sldId id="277" r:id="rId35"/>
    <p:sldId id="278" r:id="rId36"/>
    <p:sldId id="296" r:id="rId37"/>
    <p:sldId id="297" r:id="rId38"/>
    <p:sldId id="279" r:id="rId39"/>
    <p:sldId id="295" r:id="rId40"/>
    <p:sldId id="293" r:id="rId41"/>
    <p:sldId id="294" r:id="rId42"/>
    <p:sldId id="298" r:id="rId43"/>
    <p:sldId id="299" r:id="rId44"/>
    <p:sldId id="304" r:id="rId45"/>
    <p:sldId id="281" r:id="rId46"/>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287528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142839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3056404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218672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عنصر نائب للتاريخ 3"/>
          <p:cNvSpPr>
            <a:spLocks noGrp="1"/>
          </p:cNvSpPr>
          <p:nvPr>
            <p:ph type="dt" sz="half" idx="10"/>
          </p:nvPr>
        </p:nvSpPr>
        <p:spPr/>
        <p:txBody>
          <a:body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3470627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DD3B45F-1808-4350-A394-3E62C5091BA2}" type="datetimeFigureOut">
              <a:rPr lang="en-US" smtClean="0"/>
              <a:t>11/7/2023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162817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DD3B45F-1808-4350-A394-3E62C5091BA2}" type="datetimeFigureOut">
              <a:rPr lang="en-US" smtClean="0"/>
              <a:t>11/7/2023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3159901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DD3B45F-1808-4350-A394-3E62C5091BA2}" type="datetimeFigureOut">
              <a:rPr lang="en-US" smtClean="0"/>
              <a:t>11/7/2023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177186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DD3B45F-1808-4350-A394-3E62C5091BA2}" type="datetimeFigureOut">
              <a:rPr lang="en-US" smtClean="0"/>
              <a:t>11/7/2023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489339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DD3B45F-1808-4350-A394-3E62C5091BA2}" type="datetimeFigureOut">
              <a:rPr lang="en-US" smtClean="0"/>
              <a:t>11/7/2023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115390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عنصر نائب للتاريخ 4"/>
          <p:cNvSpPr>
            <a:spLocks noGrp="1"/>
          </p:cNvSpPr>
          <p:nvPr>
            <p:ph type="dt" sz="half" idx="10"/>
          </p:nvPr>
        </p:nvSpPr>
        <p:spPr/>
        <p:txBody>
          <a:bodyPr/>
          <a:lstStyle/>
          <a:p>
            <a:fld id="{EDD3B45F-1808-4350-A394-3E62C5091BA2}" type="datetimeFigureOut">
              <a:rPr lang="en-US" smtClean="0"/>
              <a:t>11/7/2023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8607DF0-DB1E-413C-A468-C177A16C2FE1}" type="slidenum">
              <a:rPr lang="en-US" smtClean="0"/>
              <a:t>‹#›</a:t>
            </a:fld>
            <a:endParaRPr lang="en-US"/>
          </a:p>
        </p:txBody>
      </p:sp>
    </p:spTree>
    <p:extLst>
      <p:ext uri="{BB962C8B-B14F-4D97-AF65-F5344CB8AC3E}">
        <p14:creationId xmlns:p14="http://schemas.microsoft.com/office/powerpoint/2010/main" val="13619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DD3B45F-1808-4350-A394-3E62C5091BA2}" type="datetimeFigureOut">
              <a:rPr lang="en-US" smtClean="0"/>
              <a:t>11/7/2023</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8607DF0-DB1E-413C-A468-C177A16C2FE1}" type="slidenum">
              <a:rPr lang="en-US" smtClean="0"/>
              <a:t>‹#›</a:t>
            </a:fld>
            <a:endParaRPr lang="en-US"/>
          </a:p>
        </p:txBody>
      </p:sp>
    </p:spTree>
    <p:extLst>
      <p:ext uri="{BB962C8B-B14F-4D97-AF65-F5344CB8AC3E}">
        <p14:creationId xmlns:p14="http://schemas.microsoft.com/office/powerpoint/2010/main" val="355752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1079924"/>
          </a:xfrm>
        </p:spPr>
        <p:txBody>
          <a:bodyPr>
            <a:normAutofit fontScale="90000"/>
          </a:bodyPr>
          <a:lstStyle/>
          <a:p>
            <a:pPr algn="r"/>
            <a:r>
              <a:rPr lang="en-US" sz="2400" dirty="0" smtClean="0">
                <a:latin typeface="+mn-lt"/>
              </a:rPr>
              <a:t>University of </a:t>
            </a:r>
            <a:r>
              <a:rPr lang="en-US" sz="2400" dirty="0" err="1" smtClean="0">
                <a:latin typeface="+mn-lt"/>
              </a:rPr>
              <a:t>Basrah</a:t>
            </a:r>
            <a:r>
              <a:rPr lang="en-US" sz="2400" dirty="0" smtClean="0">
                <a:latin typeface="+mn-lt"/>
              </a:rPr>
              <a:t/>
            </a:r>
            <a:br>
              <a:rPr lang="en-US" sz="2400" dirty="0" smtClean="0">
                <a:latin typeface="+mn-lt"/>
              </a:rPr>
            </a:br>
            <a:r>
              <a:rPr lang="en-US" sz="2400" dirty="0" smtClean="0">
                <a:latin typeface="+mn-lt"/>
              </a:rPr>
              <a:t>College of Nursing</a:t>
            </a:r>
            <a:r>
              <a:rPr lang="en-US" dirty="0" smtClean="0"/>
              <a:t/>
            </a:r>
            <a:br>
              <a:rPr lang="en-US" dirty="0" smtClean="0"/>
            </a:br>
            <a:endParaRPr lang="en-US" dirty="0"/>
          </a:p>
        </p:txBody>
      </p:sp>
      <p:sp>
        <p:nvSpPr>
          <p:cNvPr id="3" name="عنوان فرعي 2"/>
          <p:cNvSpPr>
            <a:spLocks noGrp="1"/>
          </p:cNvSpPr>
          <p:nvPr>
            <p:ph type="subTitle" idx="1"/>
          </p:nvPr>
        </p:nvSpPr>
        <p:spPr>
          <a:xfrm>
            <a:off x="643944" y="2833352"/>
            <a:ext cx="10024056" cy="2424448"/>
          </a:xfrm>
        </p:spPr>
        <p:txBody>
          <a:bodyPr/>
          <a:lstStyle/>
          <a:p>
            <a:r>
              <a:rPr lang="en-US" sz="3200" b="1" i="1" dirty="0" smtClean="0"/>
              <a:t>Newborns and Infants Stages </a:t>
            </a:r>
          </a:p>
          <a:p>
            <a:pPr algn="l"/>
            <a:endParaRPr lang="en-US" dirty="0" smtClean="0"/>
          </a:p>
          <a:p>
            <a:pPr algn="l"/>
            <a:r>
              <a:rPr lang="en-US" b="1" dirty="0" smtClean="0"/>
              <a:t>Fourth Lectures </a:t>
            </a:r>
          </a:p>
          <a:p>
            <a:pPr algn="l"/>
            <a:r>
              <a:rPr lang="en-US" b="1" dirty="0" smtClean="0"/>
              <a:t>Preper by </a:t>
            </a:r>
            <a:r>
              <a:rPr lang="en-US" b="1" dirty="0"/>
              <a:t>:- </a:t>
            </a:r>
            <a:r>
              <a:rPr lang="en-US" b="1" dirty="0" smtClean="0"/>
              <a:t>assist </a:t>
            </a:r>
            <a:r>
              <a:rPr lang="en-US" b="1" dirty="0" smtClean="0"/>
              <a:t>lect. </a:t>
            </a:r>
            <a:r>
              <a:rPr lang="en-US" b="1" dirty="0"/>
              <a:t>N</a:t>
            </a:r>
            <a:r>
              <a:rPr lang="en-US" b="1" dirty="0" smtClean="0"/>
              <a:t>oor </a:t>
            </a:r>
            <a:r>
              <a:rPr lang="en-US" b="1" dirty="0" err="1" smtClean="0"/>
              <a:t>salah</a:t>
            </a:r>
            <a:r>
              <a:rPr lang="en-US" b="1" dirty="0" smtClean="0"/>
              <a:t> </a:t>
            </a:r>
            <a:r>
              <a:rPr lang="en-US" b="1" dirty="0" err="1" smtClean="0"/>
              <a:t>shreaf</a:t>
            </a:r>
            <a:endParaRPr lang="en-US" b="1" dirty="0"/>
          </a:p>
        </p:txBody>
      </p:sp>
      <p:pic>
        <p:nvPicPr>
          <p:cNvPr id="4" name="صورة 3"/>
          <p:cNvPicPr>
            <a:picLocks noChangeAspect="1"/>
          </p:cNvPicPr>
          <p:nvPr/>
        </p:nvPicPr>
        <p:blipFill>
          <a:blip r:embed="rId2"/>
          <a:stretch>
            <a:fillRect/>
          </a:stretch>
        </p:blipFill>
        <p:spPr>
          <a:xfrm>
            <a:off x="2550017" y="863679"/>
            <a:ext cx="1957589" cy="1338607"/>
          </a:xfrm>
          <a:prstGeom prst="rect">
            <a:avLst/>
          </a:prstGeom>
        </p:spPr>
      </p:pic>
      <p:pic>
        <p:nvPicPr>
          <p:cNvPr id="5" name="صورة 4"/>
          <p:cNvPicPr>
            <a:picLocks noChangeAspect="1"/>
          </p:cNvPicPr>
          <p:nvPr/>
        </p:nvPicPr>
        <p:blipFill>
          <a:blip r:embed="rId3"/>
          <a:stretch>
            <a:fillRect/>
          </a:stretch>
        </p:blipFill>
        <p:spPr>
          <a:xfrm>
            <a:off x="5937160" y="4122848"/>
            <a:ext cx="5589695" cy="2725148"/>
          </a:xfrm>
          <a:prstGeom prst="rect">
            <a:avLst/>
          </a:prstGeom>
        </p:spPr>
      </p:pic>
    </p:spTree>
    <p:extLst>
      <p:ext uri="{BB962C8B-B14F-4D97-AF65-F5344CB8AC3E}">
        <p14:creationId xmlns:p14="http://schemas.microsoft.com/office/powerpoint/2010/main" val="2787008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1185930" y="656823"/>
            <a:ext cx="10515600" cy="5700445"/>
          </a:xfrm>
        </p:spPr>
        <p:txBody>
          <a:bodyPr>
            <a:normAutofit/>
          </a:bodyPr>
          <a:lstStyle/>
          <a:p>
            <a:pPr marL="0" indent="0" algn="l" rtl="0">
              <a:buNone/>
            </a:pPr>
            <a:r>
              <a:rPr lang="en-US" sz="2400" dirty="0" smtClean="0"/>
              <a:t>	 </a:t>
            </a:r>
          </a:p>
          <a:p>
            <a:pPr marL="0" indent="0" algn="l" rtl="0">
              <a:buNone/>
            </a:pPr>
            <a:r>
              <a:rPr lang="en-US" sz="2400" dirty="0" smtClean="0"/>
              <a:t>	</a:t>
            </a:r>
          </a:p>
          <a:p>
            <a:pPr marL="0" indent="0" algn="l" rtl="0">
              <a:buNone/>
            </a:pPr>
            <a:endParaRPr lang="en-US" sz="2400" dirty="0"/>
          </a:p>
          <a:p>
            <a:pPr marL="0" indent="0" algn="l" rtl="0">
              <a:buNone/>
            </a:pPr>
            <a:endParaRPr lang="en-US" sz="2400" dirty="0" smtClean="0"/>
          </a:p>
          <a:p>
            <a:pPr marL="0" indent="0" algn="l" rtl="0">
              <a:buNone/>
            </a:pPr>
            <a:endParaRPr lang="en-US" sz="2400" dirty="0"/>
          </a:p>
          <a:p>
            <a:pPr marL="0" indent="0" algn="l" rtl="0">
              <a:buNone/>
            </a:pPr>
            <a:endParaRPr lang="en-US" sz="2400" dirty="0" smtClean="0"/>
          </a:p>
          <a:p>
            <a:pPr marL="0" indent="0" algn="l" rtl="0">
              <a:buNone/>
            </a:pPr>
            <a:endParaRPr lang="en-US" sz="2400" dirty="0" smtClean="0"/>
          </a:p>
          <a:p>
            <a:pPr marL="0" indent="0" algn="l">
              <a:buNone/>
            </a:pPr>
            <a:endParaRPr lang="en-US" sz="2400" dirty="0"/>
          </a:p>
        </p:txBody>
      </p:sp>
      <p:pic>
        <p:nvPicPr>
          <p:cNvPr id="5" name="صورة 4"/>
          <p:cNvPicPr>
            <a:picLocks noChangeAspect="1"/>
          </p:cNvPicPr>
          <p:nvPr/>
        </p:nvPicPr>
        <p:blipFill>
          <a:blip r:embed="rId2"/>
          <a:stretch>
            <a:fillRect/>
          </a:stretch>
        </p:blipFill>
        <p:spPr>
          <a:xfrm>
            <a:off x="838199" y="378005"/>
            <a:ext cx="10379299" cy="6283840"/>
          </a:xfrm>
          <a:prstGeom prst="rect">
            <a:avLst/>
          </a:prstGeom>
        </p:spPr>
      </p:pic>
    </p:spTree>
    <p:extLst>
      <p:ext uri="{BB962C8B-B14F-4D97-AF65-F5344CB8AC3E}">
        <p14:creationId xmlns:p14="http://schemas.microsoft.com/office/powerpoint/2010/main" val="246258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l"/>
            <a:r>
              <a:rPr lang="en-US" sz="2800" b="1" dirty="0">
                <a:latin typeface="Agency FB" panose="020B0503020202020204" pitchFamily="34" charset="0"/>
              </a:rPr>
              <a:t>The Development of Neonate:-</a:t>
            </a:r>
            <a:r>
              <a:rPr lang="en-US" sz="2800" dirty="0">
                <a:latin typeface="Agency FB" panose="020B0503020202020204" pitchFamily="34" charset="0"/>
              </a:rPr>
              <a:t/>
            </a:r>
            <a:br>
              <a:rPr lang="en-US" sz="2800" dirty="0">
                <a:latin typeface="Agency FB" panose="020B0503020202020204" pitchFamily="34" charset="0"/>
              </a:rPr>
            </a:br>
            <a:endParaRPr lang="en-US" sz="2800" dirty="0">
              <a:latin typeface="Agency FB" panose="020B0503020202020204" pitchFamily="34" charset="0"/>
            </a:endParaRPr>
          </a:p>
        </p:txBody>
      </p:sp>
      <p:sp>
        <p:nvSpPr>
          <p:cNvPr id="3" name="عنصر نائب للمحتوى 2"/>
          <p:cNvSpPr>
            <a:spLocks noGrp="1"/>
          </p:cNvSpPr>
          <p:nvPr>
            <p:ph idx="1"/>
          </p:nvPr>
        </p:nvSpPr>
        <p:spPr/>
        <p:txBody>
          <a:bodyPr>
            <a:normAutofit lnSpcReduction="10000"/>
          </a:bodyPr>
          <a:lstStyle/>
          <a:p>
            <a:pPr marL="0" indent="0" algn="l" rtl="0">
              <a:buNone/>
            </a:pPr>
            <a:r>
              <a:rPr lang="en-US" sz="2400" b="1" dirty="0" smtClean="0">
                <a:solidFill>
                  <a:srgbClr val="FF0000"/>
                </a:solidFill>
              </a:rPr>
              <a:t>1-Cognitive </a:t>
            </a:r>
            <a:r>
              <a:rPr lang="en-US" sz="2400" b="1" dirty="0">
                <a:solidFill>
                  <a:srgbClr val="FF0000"/>
                </a:solidFill>
              </a:rPr>
              <a:t>development: </a:t>
            </a:r>
          </a:p>
          <a:p>
            <a:pPr marL="0" indent="0" algn="l" rtl="0">
              <a:buNone/>
            </a:pPr>
            <a:r>
              <a:rPr lang="en-US" sz="2400" dirty="0" smtClean="0"/>
              <a:t>• Cognition </a:t>
            </a:r>
            <a:r>
              <a:rPr lang="en-US" sz="2400" dirty="0"/>
              <a:t>is the ability to think, learn, and remember. </a:t>
            </a:r>
          </a:p>
          <a:p>
            <a:pPr marL="0" indent="0" algn="l" rtl="0">
              <a:buNone/>
            </a:pPr>
            <a:r>
              <a:rPr lang="en-US" sz="2400" dirty="0" smtClean="0"/>
              <a:t>• Newborn's </a:t>
            </a:r>
            <a:r>
              <a:rPr lang="en-US" sz="2400" dirty="0"/>
              <a:t>brain is developing rapidly.</a:t>
            </a:r>
          </a:p>
          <a:p>
            <a:pPr marL="0" indent="0" algn="l" rtl="0">
              <a:buNone/>
            </a:pPr>
            <a:r>
              <a:rPr lang="en-US" sz="2400" b="1" dirty="0">
                <a:solidFill>
                  <a:srgbClr val="FF0000"/>
                </a:solidFill>
              </a:rPr>
              <a:t>2-Emotional and Social Development:</a:t>
            </a:r>
          </a:p>
          <a:p>
            <a:pPr marL="0" indent="0" algn="l" rtl="0">
              <a:buNone/>
            </a:pPr>
            <a:r>
              <a:rPr lang="en-US" sz="2400" dirty="0" smtClean="0"/>
              <a:t>• Newborns </a:t>
            </a:r>
            <a:r>
              <a:rPr lang="en-US" sz="2400" dirty="0"/>
              <a:t>quickly learn to communicate.</a:t>
            </a:r>
          </a:p>
          <a:p>
            <a:pPr marL="0" indent="0" algn="l" rtl="0">
              <a:buNone/>
            </a:pPr>
            <a:r>
              <a:rPr lang="en-US" sz="2400" dirty="0" smtClean="0"/>
              <a:t>• They </a:t>
            </a:r>
            <a:r>
              <a:rPr lang="en-US" sz="2400" dirty="0"/>
              <a:t>seek interaction with mother or caregiver and express how they feel with sounds and facial expressions.</a:t>
            </a:r>
          </a:p>
          <a:p>
            <a:pPr marL="0" indent="0" algn="l" rtl="0">
              <a:buNone/>
            </a:pPr>
            <a:r>
              <a:rPr lang="en-US" sz="2400" b="1" dirty="0">
                <a:solidFill>
                  <a:srgbClr val="FF0000"/>
                </a:solidFill>
              </a:rPr>
              <a:t>3-Language development: </a:t>
            </a:r>
          </a:p>
          <a:p>
            <a:pPr marL="0" indent="0" algn="l" rtl="0">
              <a:buNone/>
            </a:pPr>
            <a:r>
              <a:rPr lang="en-US" sz="2400" dirty="0" smtClean="0"/>
              <a:t>• Newborn </a:t>
            </a:r>
            <a:r>
              <a:rPr lang="en-US" sz="2400" dirty="0"/>
              <a:t>is listening to and absorbing the basic and different sounds of language. </a:t>
            </a:r>
          </a:p>
          <a:p>
            <a:pPr marL="0" indent="0" algn="l" rtl="0">
              <a:buNone/>
            </a:pPr>
            <a:r>
              <a:rPr lang="en-US" sz="2400" dirty="0" smtClean="0"/>
              <a:t>• This </a:t>
            </a:r>
            <a:r>
              <a:rPr lang="en-US" sz="2400" dirty="0"/>
              <a:t>process forms the foundation for speech.</a:t>
            </a:r>
          </a:p>
          <a:p>
            <a:pPr marL="0" indent="0" algn="l" rtl="0">
              <a:buNone/>
            </a:pPr>
            <a:endParaRPr lang="en-US" sz="2400" dirty="0"/>
          </a:p>
        </p:txBody>
      </p:sp>
    </p:spTree>
    <p:extLst>
      <p:ext uri="{BB962C8B-B14F-4D97-AF65-F5344CB8AC3E}">
        <p14:creationId xmlns:p14="http://schemas.microsoft.com/office/powerpoint/2010/main" val="2494158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838200" y="1690688"/>
            <a:ext cx="10515600" cy="4486275"/>
          </a:xfrm>
        </p:spPr>
        <p:txBody>
          <a:bodyPr>
            <a:normAutofit/>
          </a:bodyPr>
          <a:lstStyle/>
          <a:p>
            <a:pPr marL="0" indent="0" algn="l">
              <a:buNone/>
            </a:pPr>
            <a:r>
              <a:rPr lang="en-US" sz="2400" b="1" dirty="0">
                <a:solidFill>
                  <a:srgbClr val="FF0000"/>
                </a:solidFill>
              </a:rPr>
              <a:t>4- Motor skills development: </a:t>
            </a:r>
            <a:r>
              <a:rPr lang="en-US" sz="2400" dirty="0"/>
              <a:t>Newborns have all five senses.</a:t>
            </a:r>
          </a:p>
          <a:p>
            <a:pPr marL="0" indent="0" algn="l">
              <a:buNone/>
            </a:pPr>
            <a:r>
              <a:rPr lang="en-US" sz="2400" dirty="0"/>
              <a:t>- </a:t>
            </a:r>
            <a:r>
              <a:rPr lang="en-US" sz="2400" b="1" dirty="0"/>
              <a:t>Gross Motor (Body Control and Skills):</a:t>
            </a:r>
          </a:p>
          <a:p>
            <a:pPr marL="0" indent="0" algn="l">
              <a:buNone/>
            </a:pPr>
            <a:r>
              <a:rPr lang="en-US" sz="2400" dirty="0"/>
              <a:t>a. Be able to turn his head from side to side when lying on his back.</a:t>
            </a:r>
          </a:p>
          <a:p>
            <a:pPr marL="0" indent="0" algn="l">
              <a:buNone/>
            </a:pPr>
            <a:r>
              <a:rPr lang="en-US" sz="2400" dirty="0"/>
              <a:t>b. Be able to lift his head for a brief second but he is unable to hold his head up by himself.</a:t>
            </a:r>
          </a:p>
          <a:p>
            <a:pPr marL="0" indent="0" algn="l">
              <a:buNone/>
            </a:pPr>
            <a:r>
              <a:rPr lang="en-US" sz="2400" b="1" dirty="0"/>
              <a:t>- Fine Motor (Hand and Finger Skills),</a:t>
            </a:r>
          </a:p>
          <a:p>
            <a:pPr marL="0" indent="0" algn="l">
              <a:buNone/>
            </a:pPr>
            <a:r>
              <a:rPr lang="en-US" sz="2400" dirty="0"/>
              <a:t>c. Newborn can bring his hands toward his mouth and suck on his fingers.</a:t>
            </a:r>
          </a:p>
          <a:p>
            <a:pPr marL="0" indent="0" algn="l">
              <a:buNone/>
            </a:pPr>
            <a:endParaRPr lang="en-US" sz="2400" dirty="0"/>
          </a:p>
          <a:p>
            <a:pPr marL="0" indent="0" algn="l">
              <a:buNone/>
            </a:pPr>
            <a:endParaRPr lang="en-US" sz="2400" dirty="0"/>
          </a:p>
        </p:txBody>
      </p:sp>
    </p:spTree>
    <p:extLst>
      <p:ext uri="{BB962C8B-B14F-4D97-AF65-F5344CB8AC3E}">
        <p14:creationId xmlns:p14="http://schemas.microsoft.com/office/powerpoint/2010/main" val="292832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6"/>
            <a:ext cx="10515600" cy="806852"/>
          </a:xfrm>
        </p:spPr>
        <p:txBody>
          <a:bodyPr>
            <a:normAutofit/>
          </a:bodyPr>
          <a:lstStyle/>
          <a:p>
            <a:pPr algn="l"/>
            <a:endParaRPr lang="en-US" sz="2800" b="1" dirty="0">
              <a:latin typeface="+mn-lt"/>
            </a:endParaRPr>
          </a:p>
        </p:txBody>
      </p:sp>
      <p:sp>
        <p:nvSpPr>
          <p:cNvPr id="3" name="عنصر نائب للمحتوى 2"/>
          <p:cNvSpPr>
            <a:spLocks noGrp="1"/>
          </p:cNvSpPr>
          <p:nvPr>
            <p:ph idx="1"/>
          </p:nvPr>
        </p:nvSpPr>
        <p:spPr>
          <a:xfrm>
            <a:off x="838200" y="1378039"/>
            <a:ext cx="10515600" cy="5267460"/>
          </a:xfrm>
        </p:spPr>
        <p:txBody>
          <a:bodyPr>
            <a:normAutofit/>
          </a:bodyPr>
          <a:lstStyle/>
          <a:p>
            <a:pPr marL="0" indent="0" algn="l">
              <a:buNone/>
            </a:pPr>
            <a:r>
              <a:rPr lang="en-US" sz="2400" b="1" dirty="0">
                <a:solidFill>
                  <a:srgbClr val="FF0000"/>
                </a:solidFill>
              </a:rPr>
              <a:t>Reflexes of Newborns</a:t>
            </a:r>
          </a:p>
          <a:p>
            <a:pPr marL="0" indent="0" algn="l">
              <a:buNone/>
            </a:pPr>
            <a:r>
              <a:rPr lang="en-US" sz="2400" dirty="0"/>
              <a:t>reflexes are reflex actions originating in the central nervous system that are exhibited by normal infants, but not neurologically intact adults, in response to particular stimuli. These reflexes disappear or are inhibited by the frontal lobes as a child moves through normal child development. These primitive reflexes are also called </a:t>
            </a:r>
            <a:r>
              <a:rPr lang="en-US" sz="2400" b="1" dirty="0"/>
              <a:t>infantile</a:t>
            </a:r>
            <a:r>
              <a:rPr lang="en-US" sz="2400" dirty="0"/>
              <a:t>, </a:t>
            </a:r>
            <a:r>
              <a:rPr lang="en-US" sz="2400" b="1" dirty="0"/>
              <a:t>infant or newborn reflexes</a:t>
            </a:r>
            <a:r>
              <a:rPr lang="en-US" sz="2400" dirty="0"/>
              <a:t>. As general reflexes divided to 3 main group </a:t>
            </a:r>
          </a:p>
          <a:p>
            <a:pPr algn="l" rtl="0">
              <a:buFont typeface="Wingdings" panose="05000000000000000000" pitchFamily="2" charset="2"/>
              <a:buChar char="Ø"/>
            </a:pPr>
            <a:r>
              <a:rPr lang="en-US" sz="2400" dirty="0" smtClean="0"/>
              <a:t> Feeding </a:t>
            </a:r>
            <a:r>
              <a:rPr lang="en-US" sz="2400" dirty="0"/>
              <a:t>(Rooting ,Gag And Swallowing, Sucking )</a:t>
            </a:r>
          </a:p>
          <a:p>
            <a:pPr algn="l" rtl="0">
              <a:buFont typeface="Wingdings" panose="05000000000000000000" pitchFamily="2" charset="2"/>
              <a:buChar char="Ø"/>
            </a:pPr>
            <a:r>
              <a:rPr lang="en-US" sz="2400" dirty="0" smtClean="0"/>
              <a:t> Protective </a:t>
            </a:r>
            <a:r>
              <a:rPr lang="en-US" sz="2400" dirty="0"/>
              <a:t>(Cough ,Sneezing, Yawing ,Blinking )</a:t>
            </a:r>
          </a:p>
          <a:p>
            <a:pPr algn="l" rtl="0">
              <a:buFont typeface="Wingdings" panose="05000000000000000000" pitchFamily="2" charset="2"/>
              <a:buChar char="Ø"/>
            </a:pPr>
            <a:r>
              <a:rPr lang="en-US" sz="2400" dirty="0" smtClean="0"/>
              <a:t> Motor  </a:t>
            </a:r>
            <a:r>
              <a:rPr lang="en-US" sz="2400" dirty="0"/>
              <a:t>(Moro ,Startle ,Grasping ,Tonic-Neck, Stepping ,Babinski ) </a:t>
            </a:r>
          </a:p>
          <a:p>
            <a:pPr marL="0" indent="0" algn="l">
              <a:buNone/>
            </a:pPr>
            <a:endParaRPr lang="en-US" sz="2400" dirty="0"/>
          </a:p>
        </p:txBody>
      </p:sp>
    </p:spTree>
    <p:extLst>
      <p:ext uri="{BB962C8B-B14F-4D97-AF65-F5344CB8AC3E}">
        <p14:creationId xmlns:p14="http://schemas.microsoft.com/office/powerpoint/2010/main" val="717807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smtClean="0"/>
              <a:t>  </a:t>
            </a:r>
            <a:endParaRPr lang="en-US" dirty="0"/>
          </a:p>
        </p:txBody>
      </p:sp>
      <p:sp>
        <p:nvSpPr>
          <p:cNvPr id="3" name="عنصر نائب للمحتوى 2"/>
          <p:cNvSpPr>
            <a:spLocks noGrp="1"/>
          </p:cNvSpPr>
          <p:nvPr>
            <p:ph idx="1"/>
          </p:nvPr>
        </p:nvSpPr>
        <p:spPr>
          <a:xfrm>
            <a:off x="838200" y="579549"/>
            <a:ext cx="10515600" cy="5597414"/>
          </a:xfrm>
        </p:spPr>
        <p:txBody>
          <a:bodyPr>
            <a:normAutofit/>
          </a:bodyPr>
          <a:lstStyle/>
          <a:p>
            <a:pPr marL="0" indent="0" algn="l">
              <a:buNone/>
            </a:pPr>
            <a:r>
              <a:rPr lang="en-US" b="1" dirty="0">
                <a:solidFill>
                  <a:srgbClr val="FF0000"/>
                </a:solidFill>
              </a:rPr>
              <a:t>1. Blink reflex: </a:t>
            </a:r>
            <a:r>
              <a:rPr lang="en-US" dirty="0"/>
              <a:t>a blink reflex in a newborn to protect the eye from any object (eyelid closure). </a:t>
            </a:r>
          </a:p>
          <a:p>
            <a:pPr marL="0" indent="0" algn="l">
              <a:buNone/>
            </a:pPr>
            <a:r>
              <a:rPr lang="en-US" b="1" dirty="0">
                <a:solidFill>
                  <a:srgbClr val="FF0000"/>
                </a:solidFill>
              </a:rPr>
              <a:t>2. Rooting reflex: </a:t>
            </a:r>
            <a:r>
              <a:rPr lang="en-US" dirty="0"/>
              <a:t>when touch near corner of mouth the child will turn the head in that direction. This reflex disappears at about sixth weeks of life</a:t>
            </a:r>
            <a:r>
              <a:rPr lang="en-US" dirty="0" smtClean="0"/>
              <a:t>.</a:t>
            </a:r>
            <a:endParaRPr lang="en-US" dirty="0"/>
          </a:p>
          <a:p>
            <a:pPr marL="0" indent="0" algn="l">
              <a:buNone/>
            </a:pPr>
            <a:r>
              <a:rPr lang="en-US" b="1" dirty="0">
                <a:solidFill>
                  <a:srgbClr val="FF0000"/>
                </a:solidFill>
              </a:rPr>
              <a:t>3. Sucking reflex: </a:t>
            </a:r>
            <a:r>
              <a:rPr lang="en-US" dirty="0"/>
              <a:t>when newborn's lips are touched the baby-makes a sucking motion. This reflex diminishes at about 6 months of age. reaches the posterior portion of the tongue is automatically swallowed. Gag, cough, and sneeze reflex also are present to maintain a clear airway.</a:t>
            </a:r>
          </a:p>
          <a:p>
            <a:pPr marL="0" indent="0" algn="l">
              <a:buNone/>
            </a:pPr>
            <a:endParaRPr lang="en-US" dirty="0"/>
          </a:p>
        </p:txBody>
      </p:sp>
      <p:pic>
        <p:nvPicPr>
          <p:cNvPr id="4" name="صورة 3"/>
          <p:cNvPicPr>
            <a:picLocks noChangeAspect="1"/>
          </p:cNvPicPr>
          <p:nvPr/>
        </p:nvPicPr>
        <p:blipFill>
          <a:blip r:embed="rId2"/>
          <a:stretch>
            <a:fillRect/>
          </a:stretch>
        </p:blipFill>
        <p:spPr>
          <a:xfrm>
            <a:off x="7289442" y="4636395"/>
            <a:ext cx="3764092" cy="1754992"/>
          </a:xfrm>
          <a:prstGeom prst="rect">
            <a:avLst/>
          </a:prstGeom>
        </p:spPr>
      </p:pic>
      <p:pic>
        <p:nvPicPr>
          <p:cNvPr id="5" name="صورة 4"/>
          <p:cNvPicPr>
            <a:picLocks noChangeAspect="1"/>
          </p:cNvPicPr>
          <p:nvPr/>
        </p:nvPicPr>
        <p:blipFill>
          <a:blip r:embed="rId3"/>
          <a:stretch>
            <a:fillRect/>
          </a:stretch>
        </p:blipFill>
        <p:spPr>
          <a:xfrm>
            <a:off x="1971858" y="4971246"/>
            <a:ext cx="3560373" cy="1420142"/>
          </a:xfrm>
          <a:prstGeom prst="rect">
            <a:avLst/>
          </a:prstGeom>
        </p:spPr>
      </p:pic>
    </p:spTree>
    <p:extLst>
      <p:ext uri="{BB962C8B-B14F-4D97-AF65-F5344CB8AC3E}">
        <p14:creationId xmlns:p14="http://schemas.microsoft.com/office/powerpoint/2010/main" val="3060712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66670"/>
            <a:ext cx="10515600" cy="5610293"/>
          </a:xfrm>
        </p:spPr>
        <p:txBody>
          <a:bodyPr>
            <a:normAutofit/>
          </a:bodyPr>
          <a:lstStyle/>
          <a:p>
            <a:pPr marL="0" indent="0" algn="l">
              <a:buNone/>
            </a:pPr>
            <a:r>
              <a:rPr lang="en-US" sz="2400" b="1" dirty="0" smtClean="0">
                <a:solidFill>
                  <a:srgbClr val="FF0000"/>
                </a:solidFill>
              </a:rPr>
              <a:t>5. Palmar grasp reflex: </a:t>
            </a:r>
            <a:r>
              <a:rPr lang="en-US" sz="2400" dirty="0" smtClean="0"/>
              <a:t>newborn will grasp an object placed in their palm by closing their fingers on it. Disappears at about 6 weeks to 3 months.</a:t>
            </a:r>
          </a:p>
          <a:p>
            <a:pPr marL="0" indent="0" algn="l">
              <a:buNone/>
            </a:pPr>
            <a:r>
              <a:rPr lang="en-US" sz="2400" b="1" dirty="0" smtClean="0">
                <a:solidFill>
                  <a:srgbClr val="FF0000"/>
                </a:solidFill>
              </a:rPr>
              <a:t>6. Step (walk) in place reflex: </a:t>
            </a:r>
            <a:r>
              <a:rPr lang="en-US" sz="2400" dirty="0" smtClean="0"/>
              <a:t>newborn who are held in vertical position with their feet touching at hard surface will take a few quick, alternating steps. Disappears by 3 months of age.</a:t>
            </a:r>
          </a:p>
          <a:p>
            <a:pPr marL="0" indent="0" algn="l">
              <a:buNone/>
            </a:pPr>
            <a:r>
              <a:rPr lang="en-US" sz="2400" b="1" dirty="0" smtClean="0">
                <a:solidFill>
                  <a:srgbClr val="FF0000"/>
                </a:solidFill>
              </a:rPr>
              <a:t>7. Plantar grasp reflex: </a:t>
            </a:r>
            <a:r>
              <a:rPr lang="en-US" sz="2400" dirty="0" smtClean="0"/>
              <a:t>when object touches the sole of a newborn's foot at the base of toes, toes grasp in same manner as the fingers do. Disappears 8-9 months.</a:t>
            </a:r>
            <a:endParaRPr lang="en-US" sz="2400" dirty="0"/>
          </a:p>
        </p:txBody>
      </p:sp>
      <p:pic>
        <p:nvPicPr>
          <p:cNvPr id="4" name="صورة 3"/>
          <p:cNvPicPr>
            <a:picLocks noChangeAspect="1"/>
          </p:cNvPicPr>
          <p:nvPr/>
        </p:nvPicPr>
        <p:blipFill>
          <a:blip r:embed="rId2"/>
          <a:stretch>
            <a:fillRect/>
          </a:stretch>
        </p:blipFill>
        <p:spPr>
          <a:xfrm>
            <a:off x="8293994" y="3683358"/>
            <a:ext cx="3444407" cy="2493605"/>
          </a:xfrm>
          <a:prstGeom prst="rect">
            <a:avLst/>
          </a:prstGeom>
        </p:spPr>
      </p:pic>
      <p:pic>
        <p:nvPicPr>
          <p:cNvPr id="5" name="صورة 4"/>
          <p:cNvPicPr>
            <a:picLocks noChangeAspect="1"/>
          </p:cNvPicPr>
          <p:nvPr/>
        </p:nvPicPr>
        <p:blipFill>
          <a:blip r:embed="rId3"/>
          <a:stretch>
            <a:fillRect/>
          </a:stretch>
        </p:blipFill>
        <p:spPr>
          <a:xfrm>
            <a:off x="4079955" y="3683357"/>
            <a:ext cx="3645724" cy="2343955"/>
          </a:xfrm>
          <a:prstGeom prst="rect">
            <a:avLst/>
          </a:prstGeom>
        </p:spPr>
      </p:pic>
      <p:pic>
        <p:nvPicPr>
          <p:cNvPr id="6" name="صورة 5"/>
          <p:cNvPicPr>
            <a:picLocks noChangeAspect="1"/>
          </p:cNvPicPr>
          <p:nvPr/>
        </p:nvPicPr>
        <p:blipFill>
          <a:blip r:embed="rId4"/>
          <a:stretch>
            <a:fillRect/>
          </a:stretch>
        </p:blipFill>
        <p:spPr>
          <a:xfrm>
            <a:off x="902326" y="3825025"/>
            <a:ext cx="2609314" cy="2099257"/>
          </a:xfrm>
          <a:prstGeom prst="rect">
            <a:avLst/>
          </a:prstGeom>
        </p:spPr>
      </p:pic>
    </p:spTree>
    <p:extLst>
      <p:ext uri="{BB962C8B-B14F-4D97-AF65-F5344CB8AC3E}">
        <p14:creationId xmlns:p14="http://schemas.microsoft.com/office/powerpoint/2010/main" val="3362958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636050"/>
          </a:xfrm>
        </p:spPr>
        <p:txBody>
          <a:bodyPr>
            <a:normAutofit/>
          </a:bodyPr>
          <a:lstStyle/>
          <a:p>
            <a:pPr marL="0" indent="0" algn="l">
              <a:buNone/>
            </a:pPr>
            <a:r>
              <a:rPr lang="en-US" sz="2400" b="1" dirty="0" smtClean="0">
                <a:solidFill>
                  <a:srgbClr val="FF0000"/>
                </a:solidFill>
              </a:rPr>
              <a:t>8. Tonic neck reflex: </a:t>
            </a:r>
            <a:r>
              <a:rPr lang="en-US" sz="2400" dirty="0" smtClean="0"/>
              <a:t>when newborns lie on their backs, their heads usually turn to one side or the other. The arm and, the leg on the side to which the head turns extend and the opposite arm and leg contract.</a:t>
            </a:r>
          </a:p>
          <a:p>
            <a:pPr marL="0" indent="0" algn="l">
              <a:buNone/>
            </a:pPr>
            <a:r>
              <a:rPr lang="en-US" sz="2400" b="1" dirty="0" smtClean="0">
                <a:solidFill>
                  <a:srgbClr val="FF0000"/>
                </a:solidFill>
              </a:rPr>
              <a:t>9. Moro reflex: </a:t>
            </a:r>
            <a:r>
              <a:rPr lang="en-US" sz="2400" dirty="0" smtClean="0"/>
              <a:t>hold newborns in a supine position and allow their heads to drop backward an inch or so they abduct and extend their arms and legs. Strong the first 8 weeks of life and fades by end 4-5 month.</a:t>
            </a:r>
          </a:p>
          <a:p>
            <a:pPr marL="0" indent="0" algn="l">
              <a:buNone/>
            </a:pPr>
            <a:r>
              <a:rPr lang="en-US" sz="2400" b="1" dirty="0" smtClean="0">
                <a:solidFill>
                  <a:srgbClr val="FF0000"/>
                </a:solidFill>
              </a:rPr>
              <a:t>10. Babinski reflex: </a:t>
            </a:r>
            <a:r>
              <a:rPr lang="en-US" sz="2400" dirty="0" smtClean="0"/>
              <a:t>when the side of the sole of the foot is stroked in an inverted 'J" curve from the heel upward, the newborn fans the toes.</a:t>
            </a:r>
          </a:p>
          <a:p>
            <a:pPr marL="0" indent="0" algn="l">
              <a:buNone/>
            </a:pPr>
            <a:endParaRPr lang="en-US" sz="2400" dirty="0"/>
          </a:p>
        </p:txBody>
      </p:sp>
      <p:pic>
        <p:nvPicPr>
          <p:cNvPr id="5" name="صورة 4"/>
          <p:cNvPicPr>
            <a:picLocks noChangeAspect="1"/>
          </p:cNvPicPr>
          <p:nvPr/>
        </p:nvPicPr>
        <p:blipFill>
          <a:blip r:embed="rId2"/>
          <a:stretch>
            <a:fillRect/>
          </a:stretch>
        </p:blipFill>
        <p:spPr>
          <a:xfrm>
            <a:off x="4098474" y="3734874"/>
            <a:ext cx="3273836" cy="1905560"/>
          </a:xfrm>
          <a:prstGeom prst="rect">
            <a:avLst/>
          </a:prstGeom>
        </p:spPr>
      </p:pic>
      <p:pic>
        <p:nvPicPr>
          <p:cNvPr id="6" name="صورة 5"/>
          <p:cNvPicPr>
            <a:picLocks noChangeAspect="1"/>
          </p:cNvPicPr>
          <p:nvPr/>
        </p:nvPicPr>
        <p:blipFill>
          <a:blip r:embed="rId3"/>
          <a:stretch>
            <a:fillRect/>
          </a:stretch>
        </p:blipFill>
        <p:spPr>
          <a:xfrm>
            <a:off x="682524" y="4043966"/>
            <a:ext cx="3279932" cy="1596468"/>
          </a:xfrm>
          <a:prstGeom prst="rect">
            <a:avLst/>
          </a:prstGeom>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7271" y="3887553"/>
            <a:ext cx="3781291" cy="2113621"/>
          </a:xfrm>
          <a:prstGeom prst="rect">
            <a:avLst/>
          </a:prstGeom>
        </p:spPr>
      </p:pic>
    </p:spTree>
    <p:extLst>
      <p:ext uri="{BB962C8B-B14F-4D97-AF65-F5344CB8AC3E}">
        <p14:creationId xmlns:p14="http://schemas.microsoft.com/office/powerpoint/2010/main" val="8682543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rtl="0">
              <a:buNone/>
            </a:pPr>
            <a:r>
              <a:rPr lang="en-US" b="1" dirty="0" smtClean="0"/>
              <a:t>Daily </a:t>
            </a:r>
            <a:r>
              <a:rPr lang="en-US" b="1" dirty="0"/>
              <a:t>Living Activities:</a:t>
            </a:r>
          </a:p>
          <a:p>
            <a:pPr marL="0" indent="0" algn="l" rtl="0">
              <a:buNone/>
            </a:pPr>
            <a:r>
              <a:rPr lang="en-US" dirty="0" smtClean="0"/>
              <a:t>- Newborn </a:t>
            </a:r>
            <a:r>
              <a:rPr lang="en-US" dirty="0"/>
              <a:t>sleeps about 16 to 20 hours a day.</a:t>
            </a:r>
          </a:p>
          <a:p>
            <a:pPr marL="0" indent="0" algn="l" rtl="0">
              <a:buNone/>
            </a:pPr>
            <a:r>
              <a:rPr lang="en-US" dirty="0" smtClean="0"/>
              <a:t>- Newborn </a:t>
            </a:r>
            <a:r>
              <a:rPr lang="en-US" dirty="0"/>
              <a:t>will awaken about every 4 hours to eat.</a:t>
            </a:r>
          </a:p>
          <a:p>
            <a:pPr marL="0" indent="0" algn="l" rtl="0">
              <a:buNone/>
            </a:pPr>
            <a:r>
              <a:rPr lang="en-US" dirty="0" smtClean="0"/>
              <a:t>- Newborn </a:t>
            </a:r>
            <a:r>
              <a:rPr lang="en-US" dirty="0"/>
              <a:t>baby needs to eat every 3 hours if the baby on breast feeding.</a:t>
            </a:r>
          </a:p>
          <a:p>
            <a:pPr marL="0" indent="0" algn="l" rtl="0">
              <a:buNone/>
            </a:pPr>
            <a:r>
              <a:rPr lang="en-US" dirty="0" smtClean="0"/>
              <a:t>- Newborn </a:t>
            </a:r>
            <a:r>
              <a:rPr lang="en-US" dirty="0"/>
              <a:t>is probably getting enough to fluid if he is having 6 to 8 wet diapers </a:t>
            </a:r>
            <a:r>
              <a:rPr lang="en-US" dirty="0" smtClean="0"/>
              <a:t>a </a:t>
            </a:r>
            <a:r>
              <a:rPr lang="en-US" dirty="0"/>
              <a:t>day.</a:t>
            </a:r>
          </a:p>
          <a:p>
            <a:pPr marL="0" indent="0" algn="l">
              <a:buNone/>
            </a:pPr>
            <a:endParaRPr lang="en-US" dirty="0"/>
          </a:p>
        </p:txBody>
      </p:sp>
    </p:spTree>
    <p:extLst>
      <p:ext uri="{BB962C8B-B14F-4D97-AF65-F5344CB8AC3E}">
        <p14:creationId xmlns:p14="http://schemas.microsoft.com/office/powerpoint/2010/main" val="2705071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1803041"/>
            <a:ext cx="10515600" cy="4373921"/>
          </a:xfrm>
        </p:spPr>
        <p:txBody>
          <a:bodyPr>
            <a:normAutofit/>
          </a:bodyPr>
          <a:lstStyle/>
          <a:p>
            <a:pPr marL="0" indent="0" algn="l">
              <a:buNone/>
            </a:pPr>
            <a:r>
              <a:rPr lang="en-US" b="1" dirty="0" smtClean="0">
                <a:solidFill>
                  <a:srgbClr val="FF0000"/>
                </a:solidFill>
              </a:rPr>
              <a:t>Problems of neonate child</a:t>
            </a:r>
            <a:endParaRPr lang="en-US" b="1" dirty="0">
              <a:solidFill>
                <a:srgbClr val="FF0000"/>
              </a:solidFill>
            </a:endParaRPr>
          </a:p>
          <a:p>
            <a:pPr marL="0" indent="0" algn="l">
              <a:buNone/>
            </a:pPr>
            <a:r>
              <a:rPr lang="en-US" dirty="0"/>
              <a:t>1.  Ineffective breast feeding (deficit knowledge, first infant, improper method, lack of exposure, misconception, or mother verbalization)</a:t>
            </a:r>
          </a:p>
          <a:p>
            <a:pPr marL="0" indent="0" algn="l">
              <a:buNone/>
            </a:pPr>
            <a:r>
              <a:rPr lang="en-US" dirty="0"/>
              <a:t>2. Disproportionate growth (deficit knowledge, first infant, premature infant)</a:t>
            </a:r>
          </a:p>
          <a:p>
            <a:pPr marL="0" indent="0" algn="l">
              <a:buNone/>
            </a:pPr>
            <a:r>
              <a:rPr lang="en-US" dirty="0"/>
              <a:t>3. Imbalanced nutrition</a:t>
            </a:r>
          </a:p>
          <a:p>
            <a:pPr marL="0" indent="0" algn="l">
              <a:buNone/>
            </a:pPr>
            <a:r>
              <a:rPr lang="en-US" dirty="0"/>
              <a:t>4. Impaired parent/ infant attachment</a:t>
            </a:r>
          </a:p>
          <a:p>
            <a:pPr marL="0" indent="0" algn="l">
              <a:buNone/>
            </a:pPr>
            <a:r>
              <a:rPr lang="en-US" dirty="0"/>
              <a:t>5. Delayed growth and </a:t>
            </a:r>
            <a:r>
              <a:rPr lang="en-US" dirty="0" smtClean="0"/>
              <a:t>development</a:t>
            </a:r>
            <a:endParaRPr lang="en-US" dirty="0"/>
          </a:p>
        </p:txBody>
      </p:sp>
    </p:spTree>
    <p:extLst>
      <p:ext uri="{BB962C8B-B14F-4D97-AF65-F5344CB8AC3E}">
        <p14:creationId xmlns:p14="http://schemas.microsoft.com/office/powerpoint/2010/main" val="3427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dirty="0"/>
              <a:t>6. Risk of injury ( suffocation, burn, fall from height, drowning, and poisoning)</a:t>
            </a:r>
          </a:p>
          <a:p>
            <a:pPr marL="0" indent="0" algn="l">
              <a:buNone/>
            </a:pPr>
            <a:r>
              <a:rPr lang="en-US" dirty="0"/>
              <a:t>7. Infant colic ( consolable crying that last for 3 hours or more /day for which no physical cause, increased gradually after birth reaching its peak around 6 weeks old, then gradually decreased and typically disappeared by 3 months of age, it may related to immaturity of the GIT or CNS, or temperament or parenting style of the mother and father).</a:t>
            </a:r>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1839718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6000" b="1" dirty="0" smtClean="0">
                <a:solidFill>
                  <a:srgbClr val="FF0000"/>
                </a:solidFill>
                <a:latin typeface="Agency FB" panose="020B0503020202020204" pitchFamily="34" charset="0"/>
              </a:rPr>
              <a:t>Neonate </a:t>
            </a:r>
            <a:r>
              <a:rPr lang="en-US" sz="6000" b="1" dirty="0">
                <a:solidFill>
                  <a:srgbClr val="FF0000"/>
                </a:solidFill>
                <a:latin typeface="Agency FB" panose="020B0503020202020204" pitchFamily="34" charset="0"/>
              </a:rPr>
              <a:t>stage</a:t>
            </a: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0766" y="2279561"/>
            <a:ext cx="9620519" cy="4108360"/>
          </a:xfrm>
        </p:spPr>
      </p:pic>
    </p:spTree>
    <p:extLst>
      <p:ext uri="{BB962C8B-B14F-4D97-AF65-F5344CB8AC3E}">
        <p14:creationId xmlns:p14="http://schemas.microsoft.com/office/powerpoint/2010/main" val="2378024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r>
              <a:rPr lang="en-US" sz="7200" b="1" dirty="0">
                <a:solidFill>
                  <a:srgbClr val="FF0000"/>
                </a:solidFill>
                <a:effectLst>
                  <a:outerShdw blurRad="38100" dist="38100" dir="2700000" algn="tl">
                    <a:srgbClr val="000000">
                      <a:alpha val="43137"/>
                    </a:srgbClr>
                  </a:outerShdw>
                </a:effectLst>
                <a:latin typeface="Agency FB" panose="020B0503020202020204" pitchFamily="34" charset="0"/>
              </a:rPr>
              <a:t>Infant Stage</a:t>
            </a:r>
            <a:r>
              <a:rPr lang="en-US" dirty="0"/>
              <a:t/>
            </a:r>
            <a:br>
              <a:rPr lang="en-US" dirty="0"/>
            </a:br>
            <a:endParaRPr lang="en-US"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23493" y="1944710"/>
            <a:ext cx="9131121" cy="3928056"/>
          </a:xfrm>
        </p:spPr>
      </p:pic>
    </p:spTree>
    <p:extLst>
      <p:ext uri="{BB962C8B-B14F-4D97-AF65-F5344CB8AC3E}">
        <p14:creationId xmlns:p14="http://schemas.microsoft.com/office/powerpoint/2010/main" val="20540930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sz="2400" b="1" dirty="0">
                <a:solidFill>
                  <a:schemeClr val="accent1">
                    <a:lumMod val="75000"/>
                  </a:schemeClr>
                </a:solidFill>
              </a:rPr>
              <a:t>Infant </a:t>
            </a:r>
            <a:r>
              <a:rPr lang="en-US" sz="2400" b="1" dirty="0" smtClean="0">
                <a:solidFill>
                  <a:schemeClr val="accent1">
                    <a:lumMod val="75000"/>
                  </a:schemeClr>
                </a:solidFill>
              </a:rPr>
              <a:t>Stage</a:t>
            </a:r>
            <a:endParaRPr lang="en-US" sz="2400" b="1" dirty="0">
              <a:solidFill>
                <a:schemeClr val="accent1">
                  <a:lumMod val="75000"/>
                </a:schemeClr>
              </a:solidFill>
            </a:endParaRPr>
          </a:p>
          <a:p>
            <a:pPr marL="0" indent="0" algn="l">
              <a:buNone/>
            </a:pPr>
            <a:r>
              <a:rPr lang="en-US" sz="2600" dirty="0"/>
              <a:t>It is the period which starts at the end of the first month up to the end of the first year of age. Infant's growth and development during this period are rapid.</a:t>
            </a:r>
          </a:p>
          <a:p>
            <a:pPr marL="0" indent="0" algn="l" rtl="0">
              <a:buNone/>
            </a:pPr>
            <a:r>
              <a:rPr lang="en-US" sz="2400" b="1" dirty="0">
                <a:solidFill>
                  <a:srgbClr val="FF0000"/>
                </a:solidFill>
              </a:rPr>
              <a:t>The Growth of </a:t>
            </a:r>
            <a:r>
              <a:rPr lang="en-US" sz="2400" b="1" dirty="0" smtClean="0">
                <a:solidFill>
                  <a:srgbClr val="FF0000"/>
                </a:solidFill>
              </a:rPr>
              <a:t>infant </a:t>
            </a:r>
            <a:r>
              <a:rPr lang="en-US" sz="2400" b="1" dirty="0">
                <a:solidFill>
                  <a:srgbClr val="FF0000"/>
                </a:solidFill>
              </a:rPr>
              <a:t>stage:-</a:t>
            </a:r>
          </a:p>
          <a:p>
            <a:pPr marL="0" indent="0" algn="l" rtl="0">
              <a:buNone/>
            </a:pPr>
            <a:r>
              <a:rPr lang="en-US" sz="2400" b="1" dirty="0"/>
              <a:t>1-Physical growth:-</a:t>
            </a:r>
          </a:p>
          <a:p>
            <a:pPr marL="0" indent="0" algn="l" rtl="0">
              <a:buNone/>
            </a:pPr>
            <a:r>
              <a:rPr lang="en-US" sz="2400" b="1" dirty="0">
                <a:solidFill>
                  <a:schemeClr val="accent6">
                    <a:lumMod val="75000"/>
                  </a:schemeClr>
                </a:solidFill>
              </a:rPr>
              <a:t>1- Weight:</a:t>
            </a:r>
          </a:p>
          <a:p>
            <a:pPr marL="0" indent="0" algn="l" rtl="0">
              <a:buNone/>
            </a:pPr>
            <a:r>
              <a:rPr lang="en-US" sz="2400" dirty="0" smtClean="0"/>
              <a:t>• Birth </a:t>
            </a:r>
            <a:r>
              <a:rPr lang="en-US" sz="2400" dirty="0"/>
              <a:t>to 4 months → ¾ kg /month</a:t>
            </a:r>
          </a:p>
          <a:p>
            <a:pPr marL="0" indent="0" algn="l" rtl="0">
              <a:buNone/>
            </a:pPr>
            <a:r>
              <a:rPr lang="en-US" sz="2400" dirty="0" smtClean="0"/>
              <a:t>• 5 </a:t>
            </a:r>
            <a:r>
              <a:rPr lang="en-US" sz="2400" dirty="0"/>
              <a:t>to 8 months → ½ kg / month</a:t>
            </a:r>
          </a:p>
          <a:p>
            <a:pPr marL="0" indent="0" algn="l" rtl="0">
              <a:buNone/>
            </a:pPr>
            <a:r>
              <a:rPr lang="en-US" sz="2400" dirty="0" smtClean="0"/>
              <a:t>• 9 </a:t>
            </a:r>
            <a:r>
              <a:rPr lang="en-US" sz="2400" dirty="0"/>
              <a:t>to 12 months → ¼ kg /month</a:t>
            </a:r>
          </a:p>
          <a:p>
            <a:pPr marL="0" indent="0" algn="l" rtl="0">
              <a:buNone/>
            </a:pPr>
            <a:r>
              <a:rPr lang="en-US" sz="2400" dirty="0" smtClean="0"/>
              <a:t>• The </a:t>
            </a:r>
            <a:r>
              <a:rPr lang="en-US" sz="2400" dirty="0"/>
              <a:t>infant will double his birth </a:t>
            </a:r>
            <a:r>
              <a:rPr lang="en-US" sz="2400" dirty="0" err="1"/>
              <a:t>wt</a:t>
            </a:r>
            <a:r>
              <a:rPr lang="en-US" sz="2400" dirty="0"/>
              <a:t> by 4-5 months and triple it by 10-12 months of age </a:t>
            </a:r>
          </a:p>
          <a:p>
            <a:pPr marL="0" indent="0" algn="l" rtl="0">
              <a:buNone/>
            </a:pPr>
            <a:endParaRPr lang="en-US" sz="2400" dirty="0" smtClean="0"/>
          </a:p>
          <a:p>
            <a:pPr marL="0" indent="0" algn="l">
              <a:buNone/>
            </a:pPr>
            <a:endParaRPr lang="en-US" sz="2400" dirty="0"/>
          </a:p>
        </p:txBody>
      </p:sp>
    </p:spTree>
    <p:extLst>
      <p:ext uri="{BB962C8B-B14F-4D97-AF65-F5344CB8AC3E}">
        <p14:creationId xmlns:p14="http://schemas.microsoft.com/office/powerpoint/2010/main" val="3918975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p:txBody>
          <a:bodyPr>
            <a:normAutofit lnSpcReduction="10000"/>
          </a:bodyPr>
          <a:lstStyle/>
          <a:p>
            <a:pPr marL="0" indent="0" algn="l">
              <a:buNone/>
            </a:pPr>
            <a:r>
              <a:rPr lang="en-US" b="1" dirty="0">
                <a:solidFill>
                  <a:schemeClr val="accent6">
                    <a:lumMod val="75000"/>
                  </a:schemeClr>
                </a:solidFill>
              </a:rPr>
              <a:t>2- Height:-</a:t>
            </a:r>
          </a:p>
          <a:p>
            <a:pPr marL="0" indent="0" algn="l" rtl="0">
              <a:buNone/>
            </a:pPr>
            <a:r>
              <a:rPr lang="en-US" dirty="0" smtClean="0"/>
              <a:t>• Length </a:t>
            </a:r>
            <a:r>
              <a:rPr lang="en-US" dirty="0"/>
              <a:t>increases about 3 cm /month during the 1st 3 months of age, </a:t>
            </a:r>
          </a:p>
          <a:p>
            <a:pPr marL="0" indent="0" algn="l" rtl="0">
              <a:buNone/>
            </a:pPr>
            <a:r>
              <a:rPr lang="en-US" dirty="0" smtClean="0"/>
              <a:t>• then </a:t>
            </a:r>
            <a:r>
              <a:rPr lang="en-US" dirty="0"/>
              <a:t>it increases 2 cm /month at age of 4-6 months, </a:t>
            </a:r>
          </a:p>
          <a:p>
            <a:pPr marL="0" indent="0" algn="l" rtl="0">
              <a:buNone/>
            </a:pPr>
            <a:r>
              <a:rPr lang="en-US" dirty="0" smtClean="0"/>
              <a:t>• Then</a:t>
            </a:r>
            <a:r>
              <a:rPr lang="en-US" dirty="0"/>
              <a:t>, at 7 – 12 months, it increases 1 ½ cm per month</a:t>
            </a:r>
          </a:p>
          <a:p>
            <a:pPr marL="0" indent="0" algn="l">
              <a:buNone/>
            </a:pPr>
            <a:r>
              <a:rPr lang="en-US" b="1" dirty="0">
                <a:solidFill>
                  <a:schemeClr val="accent6">
                    <a:lumMod val="75000"/>
                  </a:schemeClr>
                </a:solidFill>
              </a:rPr>
              <a:t>3- Head circumference </a:t>
            </a:r>
          </a:p>
          <a:p>
            <a:pPr marL="0" indent="0" algn="l" rtl="0">
              <a:buNone/>
            </a:pPr>
            <a:r>
              <a:rPr lang="en-US" dirty="0" smtClean="0"/>
              <a:t>• It </a:t>
            </a:r>
            <a:r>
              <a:rPr lang="en-US" dirty="0"/>
              <a:t>increases about 2 cm /month during the 1st 3 months, </a:t>
            </a:r>
          </a:p>
          <a:p>
            <a:pPr marL="0" indent="0" algn="l" rtl="0">
              <a:buNone/>
            </a:pPr>
            <a:r>
              <a:rPr lang="en-US" dirty="0" smtClean="0"/>
              <a:t>• Then</a:t>
            </a:r>
            <a:r>
              <a:rPr lang="en-US" dirty="0"/>
              <a:t>, ½ cm/month during the  9 months of age.</a:t>
            </a:r>
          </a:p>
          <a:p>
            <a:pPr marL="0" indent="0" algn="l" rtl="0">
              <a:buNone/>
            </a:pPr>
            <a:r>
              <a:rPr lang="en-US" dirty="0" smtClean="0"/>
              <a:t>• Posterior </a:t>
            </a:r>
            <a:r>
              <a:rPr lang="en-US" dirty="0"/>
              <a:t>fontanel closes by 6-8 w of age.</a:t>
            </a:r>
          </a:p>
          <a:p>
            <a:pPr marL="0" indent="0" algn="l" rtl="0">
              <a:buNone/>
            </a:pPr>
            <a:r>
              <a:rPr lang="en-US" dirty="0" smtClean="0"/>
              <a:t>• Anterior </a:t>
            </a:r>
            <a:r>
              <a:rPr lang="en-US" dirty="0"/>
              <a:t>fontanel closes by 12-18 months of age.</a:t>
            </a:r>
          </a:p>
          <a:p>
            <a:pPr marL="0" indent="0" algn="l">
              <a:buNone/>
            </a:pPr>
            <a:endParaRPr lang="en-US" dirty="0"/>
          </a:p>
        </p:txBody>
      </p:sp>
    </p:spTree>
    <p:extLst>
      <p:ext uri="{BB962C8B-B14F-4D97-AF65-F5344CB8AC3E}">
        <p14:creationId xmlns:p14="http://schemas.microsoft.com/office/powerpoint/2010/main" val="34506561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solidFill>
                  <a:schemeClr val="accent6">
                    <a:lumMod val="75000"/>
                  </a:schemeClr>
                </a:solidFill>
              </a:rPr>
              <a:t>4- Chest circumference </a:t>
            </a:r>
          </a:p>
          <a:p>
            <a:pPr marL="0" indent="0" algn="l">
              <a:buNone/>
            </a:pPr>
            <a:r>
              <a:rPr lang="en-US" dirty="0"/>
              <a:t>By the end of the 1st year, it will be equal to head circumference. </a:t>
            </a:r>
          </a:p>
          <a:p>
            <a:pPr marL="0" indent="0" algn="l">
              <a:buNone/>
            </a:pPr>
            <a:endParaRPr lang="en-US" dirty="0"/>
          </a:p>
          <a:p>
            <a:pPr marL="0" indent="0" algn="l">
              <a:buNone/>
            </a:pPr>
            <a:r>
              <a:rPr lang="en-US" b="1" dirty="0">
                <a:solidFill>
                  <a:schemeClr val="accent6">
                    <a:lumMod val="75000"/>
                  </a:schemeClr>
                </a:solidFill>
              </a:rPr>
              <a:t>5- Dentition</a:t>
            </a:r>
          </a:p>
          <a:p>
            <a:pPr marL="0" indent="0" algn="l" rtl="0">
              <a:buNone/>
            </a:pPr>
            <a:r>
              <a:rPr lang="en-US" dirty="0" smtClean="0"/>
              <a:t>• Eruption </a:t>
            </a:r>
            <a:r>
              <a:rPr lang="en-US" dirty="0"/>
              <a:t>of teeth starts by 5–6 months of age. It is called "Milky teeth" or "Deciduous teeth" or "Temporary teeth".</a:t>
            </a:r>
          </a:p>
          <a:p>
            <a:pPr marL="0" indent="0" algn="l">
              <a:buNone/>
            </a:pPr>
            <a:endParaRPr lang="en-US" dirty="0"/>
          </a:p>
        </p:txBody>
      </p:sp>
    </p:spTree>
    <p:extLst>
      <p:ext uri="{BB962C8B-B14F-4D97-AF65-F5344CB8AC3E}">
        <p14:creationId xmlns:p14="http://schemas.microsoft.com/office/powerpoint/2010/main" val="389813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stretch>
            <a:fillRect/>
          </a:stretch>
        </p:blipFill>
        <p:spPr>
          <a:xfrm>
            <a:off x="656823" y="218942"/>
            <a:ext cx="10934163" cy="6040190"/>
          </a:xfrm>
          <a:prstGeom prst="rect">
            <a:avLst/>
          </a:prstGeom>
        </p:spPr>
      </p:pic>
    </p:spTree>
    <p:extLst>
      <p:ext uri="{BB962C8B-B14F-4D97-AF65-F5344CB8AC3E}">
        <p14:creationId xmlns:p14="http://schemas.microsoft.com/office/powerpoint/2010/main" val="2157537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t>2-Physiological growth</a:t>
            </a:r>
          </a:p>
          <a:p>
            <a:pPr marL="0" indent="0" algn="l" rtl="0">
              <a:buNone/>
            </a:pPr>
            <a:r>
              <a:rPr lang="en-US" dirty="0" smtClean="0"/>
              <a:t>• </a:t>
            </a:r>
            <a:r>
              <a:rPr lang="en-US" b="1" dirty="0" smtClean="0"/>
              <a:t>Physiological </a:t>
            </a:r>
            <a:r>
              <a:rPr lang="en-US" b="1" dirty="0"/>
              <a:t>growth of infants:- </a:t>
            </a:r>
          </a:p>
          <a:p>
            <a:pPr marL="0" indent="0" algn="l" rtl="0">
              <a:buNone/>
            </a:pPr>
            <a:r>
              <a:rPr lang="en-US" dirty="0" smtClean="0"/>
              <a:t>- Pulse </a:t>
            </a:r>
            <a:r>
              <a:rPr lang="en-US" dirty="0"/>
              <a:t>110-150 b/min</a:t>
            </a:r>
          </a:p>
          <a:p>
            <a:pPr marL="0" indent="0" algn="l" rtl="0">
              <a:buNone/>
            </a:pPr>
            <a:r>
              <a:rPr lang="en-US" dirty="0" smtClean="0"/>
              <a:t>- </a:t>
            </a:r>
            <a:r>
              <a:rPr lang="en-US" dirty="0" err="1" smtClean="0"/>
              <a:t>Resp</a:t>
            </a:r>
            <a:r>
              <a:rPr lang="en-US" dirty="0" smtClean="0"/>
              <a:t>  </a:t>
            </a:r>
            <a:r>
              <a:rPr lang="en-US" dirty="0"/>
              <a:t>35 ± </a:t>
            </a:r>
            <a:r>
              <a:rPr lang="en-US" dirty="0" smtClean="0"/>
              <a:t>c/min </a:t>
            </a:r>
            <a:endParaRPr lang="en-US" dirty="0"/>
          </a:p>
          <a:p>
            <a:pPr marL="0" indent="0" algn="l" rtl="0">
              <a:buNone/>
            </a:pPr>
            <a:r>
              <a:rPr lang="en-US" dirty="0" smtClean="0"/>
              <a:t>- Blood </a:t>
            </a:r>
            <a:r>
              <a:rPr lang="en-US" dirty="0"/>
              <a:t>pressure 80/50 ± 20/10 mmHg</a:t>
            </a:r>
          </a:p>
          <a:p>
            <a:pPr marL="0" indent="0" algn="l">
              <a:buNone/>
            </a:pPr>
            <a:r>
              <a:rPr lang="en-US" dirty="0"/>
              <a:t> </a:t>
            </a:r>
          </a:p>
          <a:p>
            <a:pPr marL="0" indent="0" algn="l">
              <a:buNone/>
            </a:pPr>
            <a:endParaRPr lang="en-US" dirty="0"/>
          </a:p>
        </p:txBody>
      </p:sp>
    </p:spTree>
    <p:extLst>
      <p:ext uri="{BB962C8B-B14F-4D97-AF65-F5344CB8AC3E}">
        <p14:creationId xmlns:p14="http://schemas.microsoft.com/office/powerpoint/2010/main" val="924159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40913"/>
            <a:ext cx="10515600" cy="5636050"/>
          </a:xfrm>
        </p:spPr>
        <p:txBody>
          <a:bodyPr>
            <a:normAutofit/>
          </a:bodyPr>
          <a:lstStyle/>
          <a:p>
            <a:pPr marL="0" indent="0" algn="l">
              <a:buNone/>
            </a:pPr>
            <a:r>
              <a:rPr lang="en-US" b="1" dirty="0">
                <a:solidFill>
                  <a:srgbClr val="FF0000"/>
                </a:solidFill>
              </a:rPr>
              <a:t>The Development of Infant stage:-</a:t>
            </a:r>
            <a:endParaRPr lang="en-US" dirty="0">
              <a:solidFill>
                <a:srgbClr val="FF0000"/>
              </a:solidFill>
            </a:endParaRPr>
          </a:p>
          <a:p>
            <a:pPr marL="0" indent="0" algn="l">
              <a:buNone/>
            </a:pPr>
            <a:r>
              <a:rPr lang="en-US" sz="2400" dirty="0"/>
              <a:t>1. Psychosocial </a:t>
            </a:r>
            <a:r>
              <a:rPr lang="en-US" sz="2400" b="1" dirty="0"/>
              <a:t>Development</a:t>
            </a:r>
            <a:r>
              <a:rPr lang="en-US" sz="2400" dirty="0"/>
              <a:t>: Developing a Sense of Trust (Erikson)</a:t>
            </a:r>
          </a:p>
          <a:p>
            <a:pPr algn="l" rtl="0">
              <a:buFont typeface="Wingdings" panose="05000000000000000000" pitchFamily="2" charset="2"/>
              <a:buChar char="Ø"/>
            </a:pPr>
            <a:r>
              <a:rPr lang="en-US" sz="2400" dirty="0" smtClean="0"/>
              <a:t>Erik </a:t>
            </a:r>
            <a:r>
              <a:rPr lang="en-US" sz="2400" dirty="0"/>
              <a:t>Erikson's phase I (birth to 1 year) is concerned with acquiring a sense of trust while overcoming a sense of mistrust. The trust that develops is a trust of self, of others, and of the world. Infants "trust" that their feeding, comfort, stimulation, and caring needs will be met.</a:t>
            </a:r>
          </a:p>
          <a:p>
            <a:pPr algn="l" rtl="0">
              <a:buFont typeface="Wingdings" panose="05000000000000000000" pitchFamily="2" charset="2"/>
              <a:buChar char="Ø"/>
            </a:pPr>
            <a:r>
              <a:rPr lang="en-US" sz="2400" dirty="0" smtClean="0"/>
              <a:t>The </a:t>
            </a:r>
            <a:r>
              <a:rPr lang="en-US" sz="2400" dirty="0"/>
              <a:t>crucial element for the achievement of this task is the quality of both the relationship between the parent (or caregiver) and child and the care the infant receives. The provision of food, warmth, and shelter by itself is inadequate for the development of a strong sense of self. The infant and parent must jointly learn to satisfactorily meet their needs for mutual regulation of frustration to occur. When this synchrony fails to develop, mistrust is the eventual outcome.</a:t>
            </a:r>
          </a:p>
          <a:p>
            <a:pPr marL="0" indent="0" algn="l">
              <a:buNone/>
            </a:pPr>
            <a:endParaRPr lang="en-US" sz="2400" b="1" dirty="0" smtClean="0"/>
          </a:p>
          <a:p>
            <a:pPr marL="0" indent="0" algn="l">
              <a:buNone/>
            </a:pPr>
            <a:endParaRPr lang="en-US" sz="2400" b="1" dirty="0"/>
          </a:p>
          <a:p>
            <a:pPr marL="0" indent="0" algn="l">
              <a:buNone/>
            </a:pPr>
            <a:endParaRPr lang="en-US" sz="2400" dirty="0"/>
          </a:p>
        </p:txBody>
      </p:sp>
    </p:spTree>
    <p:extLst>
      <p:ext uri="{BB962C8B-B14F-4D97-AF65-F5344CB8AC3E}">
        <p14:creationId xmlns:p14="http://schemas.microsoft.com/office/powerpoint/2010/main" val="2329266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838200" y="365126"/>
            <a:ext cx="10515600" cy="5811838"/>
          </a:xfrm>
        </p:spPr>
        <p:txBody>
          <a:bodyPr>
            <a:normAutofit/>
          </a:bodyPr>
          <a:lstStyle/>
          <a:p>
            <a:pPr marL="0" indent="0" algn="l" rtl="0">
              <a:buNone/>
            </a:pPr>
            <a:endParaRPr lang="en-US" sz="2400" b="1" dirty="0" smtClean="0">
              <a:solidFill>
                <a:srgbClr val="FF0000"/>
              </a:solidFill>
            </a:endParaRPr>
          </a:p>
          <a:p>
            <a:pPr marL="0" indent="0" algn="l" rtl="0">
              <a:buNone/>
            </a:pPr>
            <a:r>
              <a:rPr lang="en-US" sz="2400" b="1" dirty="0" smtClean="0">
                <a:solidFill>
                  <a:srgbClr val="FF0000"/>
                </a:solidFill>
              </a:rPr>
              <a:t>2</a:t>
            </a:r>
            <a:r>
              <a:rPr lang="en-US" sz="2400" b="1" dirty="0">
                <a:solidFill>
                  <a:srgbClr val="FF0000"/>
                </a:solidFill>
              </a:rPr>
              <a:t>. Motor Development </a:t>
            </a:r>
          </a:p>
          <a:p>
            <a:pPr marL="0" indent="0" algn="l" rtl="0">
              <a:buNone/>
            </a:pPr>
            <a:r>
              <a:rPr lang="en-US" sz="2400" b="1" dirty="0"/>
              <a:t>1-Fine motor development:-</a:t>
            </a:r>
          </a:p>
          <a:p>
            <a:pPr marL="0" indent="0" algn="l" rtl="0">
              <a:buNone/>
            </a:pPr>
            <a:r>
              <a:rPr lang="en-US" sz="2400" dirty="0" smtClean="0"/>
              <a:t>• Holds </a:t>
            </a:r>
            <a:r>
              <a:rPr lang="en-US" sz="2400" dirty="0"/>
              <a:t>hand in fist</a:t>
            </a:r>
          </a:p>
          <a:p>
            <a:pPr marL="0" indent="0" algn="l" rtl="0">
              <a:buNone/>
            </a:pPr>
            <a:r>
              <a:rPr lang="en-US" sz="2400" dirty="0" smtClean="0"/>
              <a:t>• When </a:t>
            </a:r>
            <a:r>
              <a:rPr lang="en-US" sz="2400" dirty="0"/>
              <a:t>crying, he draws arms and legs to body Reflexes:-</a:t>
            </a:r>
          </a:p>
          <a:p>
            <a:pPr marL="0" indent="0" algn="l" rtl="0">
              <a:buNone/>
            </a:pPr>
            <a:r>
              <a:rPr lang="en-US" sz="2400" dirty="0" smtClean="0"/>
              <a:t>• Swallowing</a:t>
            </a:r>
            <a:r>
              <a:rPr lang="en-US" sz="2400" dirty="0"/>
              <a:t>, Gagging, Sucking, Grasp, Tonic-neck)</a:t>
            </a:r>
          </a:p>
          <a:p>
            <a:pPr marL="0" indent="0" algn="l" rtl="0">
              <a:buNone/>
            </a:pPr>
            <a:r>
              <a:rPr lang="en-US" sz="2400" dirty="0" smtClean="0"/>
              <a:t>• One </a:t>
            </a:r>
            <a:r>
              <a:rPr lang="en-US" sz="2400" dirty="0"/>
              <a:t>month-Reflexes (Tonic neck, Grasp R., Crawl R., Step Reflex) </a:t>
            </a:r>
          </a:p>
          <a:p>
            <a:pPr marL="0" indent="0" algn="l" rtl="0">
              <a:buNone/>
            </a:pPr>
            <a:r>
              <a:rPr lang="en-US" sz="2400" b="1" dirty="0"/>
              <a:t>2-Gross Motor Development:-</a:t>
            </a:r>
          </a:p>
          <a:p>
            <a:pPr marL="0" indent="0" algn="l" rtl="0">
              <a:buNone/>
            </a:pPr>
            <a:r>
              <a:rPr lang="en-US" sz="2400" b="1" dirty="0">
                <a:solidFill>
                  <a:schemeClr val="accent1">
                    <a:lumMod val="75000"/>
                  </a:schemeClr>
                </a:solidFill>
              </a:rPr>
              <a:t>- At 2 months, the infant can</a:t>
            </a:r>
          </a:p>
          <a:p>
            <a:pPr marL="0" indent="0" algn="l" rtl="0">
              <a:buNone/>
            </a:pPr>
            <a:r>
              <a:rPr lang="en-US" sz="2400" dirty="0" smtClean="0"/>
              <a:t>• Hold </a:t>
            </a:r>
            <a:r>
              <a:rPr lang="en-US" sz="2400" dirty="0"/>
              <a:t>head erects in mid-position.</a:t>
            </a:r>
          </a:p>
          <a:p>
            <a:pPr marL="0" indent="0" algn="l" rtl="0">
              <a:buNone/>
            </a:pPr>
            <a:r>
              <a:rPr lang="en-US" sz="2400" dirty="0" smtClean="0"/>
              <a:t>• Turn </a:t>
            </a:r>
            <a:r>
              <a:rPr lang="en-US" sz="2400" dirty="0"/>
              <a:t>from side back.</a:t>
            </a:r>
          </a:p>
          <a:p>
            <a:pPr marL="0" indent="0" algn="l" rtl="0">
              <a:buNone/>
            </a:pPr>
            <a:endParaRPr lang="en-US" sz="2400" dirty="0"/>
          </a:p>
        </p:txBody>
      </p:sp>
    </p:spTree>
    <p:extLst>
      <p:ext uri="{BB962C8B-B14F-4D97-AF65-F5344CB8AC3E}">
        <p14:creationId xmlns:p14="http://schemas.microsoft.com/office/powerpoint/2010/main" val="3430171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b="1" dirty="0" smtClean="0">
                <a:solidFill>
                  <a:schemeClr val="accent1">
                    <a:lumMod val="75000"/>
                  </a:schemeClr>
                </a:solidFill>
              </a:rPr>
              <a:t>At 4 months, the infant can</a:t>
            </a:r>
          </a:p>
          <a:p>
            <a:pPr marL="0" indent="0" algn="l" rtl="0">
              <a:buNone/>
            </a:pPr>
            <a:r>
              <a:rPr lang="en-US" dirty="0" smtClean="0"/>
              <a:t>• Sit with adequate support.</a:t>
            </a:r>
          </a:p>
          <a:p>
            <a:pPr marL="0" indent="0" algn="l" rtl="0">
              <a:buNone/>
            </a:pPr>
            <a:r>
              <a:rPr lang="en-US" dirty="0" smtClean="0"/>
              <a:t>• Roll over from front to back.</a:t>
            </a:r>
          </a:p>
          <a:p>
            <a:pPr marL="0" indent="0" algn="l" rtl="0">
              <a:buNone/>
            </a:pPr>
            <a:r>
              <a:rPr lang="en-US" dirty="0" smtClean="0"/>
              <a:t>• Bring hands together in midline and plays with fingers.</a:t>
            </a:r>
          </a:p>
          <a:p>
            <a:pPr marL="0" indent="0" algn="l" rtl="0">
              <a:buNone/>
            </a:pPr>
            <a:r>
              <a:rPr lang="en-US" dirty="0" smtClean="0"/>
              <a:t>• Grasp objects with both hands </a:t>
            </a:r>
          </a:p>
          <a:p>
            <a:pPr marL="0" indent="0" algn="l" rtl="0">
              <a:buNone/>
            </a:pPr>
            <a:r>
              <a:rPr lang="en-US" b="1" dirty="0">
                <a:solidFill>
                  <a:schemeClr val="accent1">
                    <a:lumMod val="75000"/>
                  </a:schemeClr>
                </a:solidFill>
              </a:rPr>
              <a:t>- At 6 months, the infant can</a:t>
            </a:r>
          </a:p>
          <a:p>
            <a:pPr marL="0" indent="0" algn="l" rtl="0">
              <a:buNone/>
            </a:pPr>
            <a:r>
              <a:rPr lang="en-US" dirty="0"/>
              <a:t>• Sit alone briefly.</a:t>
            </a:r>
          </a:p>
          <a:p>
            <a:pPr marL="0" indent="0" algn="l" rtl="0">
              <a:buNone/>
            </a:pPr>
            <a:r>
              <a:rPr lang="en-US" dirty="0"/>
              <a:t>• Turn completely over ( abdomen to abdomen ).</a:t>
            </a:r>
          </a:p>
          <a:p>
            <a:pPr marL="0" indent="0" algn="l" rtl="0">
              <a:buNone/>
            </a:pPr>
            <a:r>
              <a:rPr lang="en-US" dirty="0"/>
              <a:t>• Lift chest and upper abdomen when prone.</a:t>
            </a:r>
          </a:p>
          <a:p>
            <a:pPr marL="0" indent="0" algn="l" rtl="0">
              <a:buNone/>
            </a:pPr>
            <a:r>
              <a:rPr lang="en-US" dirty="0"/>
              <a:t>• Hold own bottle.</a:t>
            </a:r>
          </a:p>
          <a:p>
            <a:pPr marL="0" indent="0" algn="l" rtl="0">
              <a:buNone/>
            </a:pPr>
            <a:endParaRPr lang="en-US" dirty="0" smtClean="0"/>
          </a:p>
          <a:p>
            <a:pPr marL="0" indent="0" algn="l">
              <a:buNone/>
            </a:pPr>
            <a:endParaRPr lang="en-US" dirty="0"/>
          </a:p>
        </p:txBody>
      </p:sp>
    </p:spTree>
    <p:extLst>
      <p:ext uri="{BB962C8B-B14F-4D97-AF65-F5344CB8AC3E}">
        <p14:creationId xmlns:p14="http://schemas.microsoft.com/office/powerpoint/2010/main" val="1504368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15155"/>
            <a:ext cx="10515600" cy="5661808"/>
          </a:xfrm>
        </p:spPr>
        <p:txBody>
          <a:bodyPr>
            <a:normAutofit fontScale="92500" lnSpcReduction="10000"/>
          </a:bodyPr>
          <a:lstStyle/>
          <a:p>
            <a:pPr marL="0" indent="0" algn="l">
              <a:buNone/>
            </a:pPr>
            <a:r>
              <a:rPr lang="en-US" b="1" dirty="0">
                <a:solidFill>
                  <a:schemeClr val="accent1">
                    <a:lumMod val="75000"/>
                  </a:schemeClr>
                </a:solidFill>
              </a:rPr>
              <a:t>At 9 months, the infant can</a:t>
            </a:r>
          </a:p>
          <a:p>
            <a:pPr marL="0" indent="0" algn="l" rtl="0">
              <a:buNone/>
            </a:pPr>
            <a:r>
              <a:rPr lang="en-US" dirty="0" smtClean="0"/>
              <a:t>• Rise </a:t>
            </a:r>
            <a:r>
              <a:rPr lang="en-US" dirty="0"/>
              <a:t>to sitting position alone.</a:t>
            </a:r>
          </a:p>
          <a:p>
            <a:pPr marL="0" indent="0" algn="l" rtl="0">
              <a:buNone/>
            </a:pPr>
            <a:r>
              <a:rPr lang="en-US" dirty="0" smtClean="0"/>
              <a:t>• Crawl </a:t>
            </a:r>
            <a:r>
              <a:rPr lang="en-US" dirty="0"/>
              <a:t>(i.e., pull body while in prone position).</a:t>
            </a:r>
          </a:p>
          <a:p>
            <a:pPr marL="0" indent="0" algn="l" rtl="0">
              <a:buNone/>
            </a:pPr>
            <a:r>
              <a:rPr lang="en-US" dirty="0" smtClean="0"/>
              <a:t>• Hold </a:t>
            </a:r>
            <a:r>
              <a:rPr lang="en-US" dirty="0"/>
              <a:t>one bottle with good hand-mouth </a:t>
            </a:r>
            <a:r>
              <a:rPr lang="en-US" dirty="0" smtClean="0"/>
              <a:t>coordination  </a:t>
            </a:r>
            <a:endParaRPr lang="en-US" dirty="0"/>
          </a:p>
          <a:p>
            <a:pPr marL="0" indent="0" algn="l">
              <a:buNone/>
            </a:pPr>
            <a:endParaRPr lang="en-US" dirty="0">
              <a:solidFill>
                <a:schemeClr val="accent1">
                  <a:lumMod val="75000"/>
                </a:schemeClr>
              </a:solidFill>
            </a:endParaRPr>
          </a:p>
          <a:p>
            <a:pPr marL="0" indent="0" algn="l">
              <a:buNone/>
            </a:pPr>
            <a:r>
              <a:rPr lang="en-US" b="1" dirty="0">
                <a:solidFill>
                  <a:schemeClr val="accent1">
                    <a:lumMod val="75000"/>
                  </a:schemeClr>
                </a:solidFill>
              </a:rPr>
              <a:t>-At 10 months, the infant can</a:t>
            </a:r>
          </a:p>
          <a:p>
            <a:pPr marL="0" indent="0" algn="l" rtl="0">
              <a:buNone/>
            </a:pPr>
            <a:r>
              <a:rPr lang="en-US" dirty="0" smtClean="0"/>
              <a:t>• Creep </a:t>
            </a:r>
            <a:r>
              <a:rPr lang="en-US" dirty="0"/>
              <a:t>well (use hands and legs).</a:t>
            </a:r>
          </a:p>
          <a:p>
            <a:pPr marL="0" indent="0" algn="l" rtl="0">
              <a:buNone/>
            </a:pPr>
            <a:r>
              <a:rPr lang="en-US" dirty="0" smtClean="0"/>
              <a:t>• Walk </a:t>
            </a:r>
            <a:r>
              <a:rPr lang="en-US" dirty="0"/>
              <a:t>but with help.</a:t>
            </a:r>
          </a:p>
          <a:p>
            <a:pPr marL="0" indent="0" algn="l" rtl="0">
              <a:buNone/>
            </a:pPr>
            <a:r>
              <a:rPr lang="en-US" dirty="0" smtClean="0"/>
              <a:t>• Bring </a:t>
            </a:r>
            <a:r>
              <a:rPr lang="en-US" dirty="0"/>
              <a:t>the hands together</a:t>
            </a:r>
          </a:p>
          <a:p>
            <a:pPr marL="0" indent="0" algn="l" rtl="0">
              <a:buNone/>
            </a:pPr>
            <a:r>
              <a:rPr lang="en-US" b="1" dirty="0">
                <a:solidFill>
                  <a:schemeClr val="accent1">
                    <a:lumMod val="75000"/>
                  </a:schemeClr>
                </a:solidFill>
              </a:rPr>
              <a:t>-At 11 months , the infant can</a:t>
            </a:r>
          </a:p>
          <a:p>
            <a:pPr marL="0" indent="0" algn="l" rtl="0">
              <a:buNone/>
            </a:pPr>
            <a:r>
              <a:rPr lang="en-US" dirty="0" smtClean="0"/>
              <a:t>• Walk </a:t>
            </a:r>
            <a:r>
              <a:rPr lang="en-US" dirty="0"/>
              <a:t>holding on furniture.</a:t>
            </a:r>
          </a:p>
          <a:p>
            <a:pPr marL="0" indent="0" algn="l" rtl="0">
              <a:buNone/>
            </a:pPr>
            <a:r>
              <a:rPr lang="en-US" dirty="0" smtClean="0"/>
              <a:t>• Stand alone</a:t>
            </a:r>
            <a:endParaRPr lang="en-US" dirty="0"/>
          </a:p>
          <a:p>
            <a:pPr algn="l"/>
            <a:endParaRPr lang="en-US" dirty="0"/>
          </a:p>
        </p:txBody>
      </p:sp>
    </p:spTree>
    <p:extLst>
      <p:ext uri="{BB962C8B-B14F-4D97-AF65-F5344CB8AC3E}">
        <p14:creationId xmlns:p14="http://schemas.microsoft.com/office/powerpoint/2010/main" val="26685400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sz="3600" b="1" dirty="0" smtClean="0">
                <a:latin typeface="+mn-lt"/>
              </a:rPr>
              <a:t>Newborns Stage</a:t>
            </a:r>
            <a:r>
              <a:rPr lang="en-US" dirty="0" smtClean="0"/>
              <a:t/>
            </a:r>
            <a:br>
              <a:rPr lang="en-US" dirty="0" smtClean="0"/>
            </a:br>
            <a:endParaRPr lang="en-US" dirty="0"/>
          </a:p>
        </p:txBody>
      </p:sp>
      <p:sp>
        <p:nvSpPr>
          <p:cNvPr id="3" name="عنصر نائب للمحتوى 2"/>
          <p:cNvSpPr>
            <a:spLocks noGrp="1"/>
          </p:cNvSpPr>
          <p:nvPr>
            <p:ph idx="1"/>
          </p:nvPr>
        </p:nvSpPr>
        <p:spPr/>
        <p:txBody>
          <a:bodyPr>
            <a:normAutofit/>
          </a:bodyPr>
          <a:lstStyle/>
          <a:p>
            <a:pPr marL="0" indent="0" algn="l">
              <a:buNone/>
            </a:pPr>
            <a:r>
              <a:rPr lang="en-US" sz="2400" dirty="0" smtClean="0"/>
              <a:t>  	</a:t>
            </a:r>
          </a:p>
          <a:p>
            <a:pPr marL="0" indent="0" algn="l">
              <a:buNone/>
            </a:pPr>
            <a:r>
              <a:rPr lang="en-US" sz="2400" b="1" dirty="0" smtClean="0"/>
              <a:t>Newborns (Neonates) stage</a:t>
            </a:r>
          </a:p>
          <a:p>
            <a:pPr marL="0" indent="0" algn="l">
              <a:buNone/>
            </a:pPr>
            <a:r>
              <a:rPr lang="en-US" sz="2400" dirty="0"/>
              <a:t>Newborn stage is the first 4 weeks or first month of life. It is a transitional period from intrauterine life to extra uterine environment.</a:t>
            </a:r>
            <a:endParaRPr lang="en-US" sz="2400" dirty="0" smtClean="0"/>
          </a:p>
          <a:p>
            <a:pPr marL="0" indent="0" algn="l">
              <a:buNone/>
            </a:pPr>
            <a:r>
              <a:rPr lang="en-US" sz="2400" b="1" dirty="0" smtClean="0"/>
              <a:t>Neonatal period: </a:t>
            </a:r>
            <a:r>
              <a:rPr lang="en-US" sz="2400" dirty="0" smtClean="0"/>
              <a:t>is period from birth to 28 days of life.</a:t>
            </a:r>
          </a:p>
          <a:p>
            <a:pPr algn="l" rtl="0"/>
            <a:r>
              <a:rPr lang="en-US" sz="2400" dirty="0" smtClean="0"/>
              <a:t>The 1st week: early neonatal period.</a:t>
            </a:r>
          </a:p>
          <a:p>
            <a:pPr algn="l" rtl="0"/>
            <a:r>
              <a:rPr lang="en-US" sz="2400" dirty="0" smtClean="0"/>
              <a:t>The next 3 weeks: late neonatal period</a:t>
            </a:r>
            <a:endParaRPr lang="en-US" sz="2400" dirty="0"/>
          </a:p>
        </p:txBody>
      </p:sp>
    </p:spTree>
    <p:extLst>
      <p:ext uri="{BB962C8B-B14F-4D97-AF65-F5344CB8AC3E}">
        <p14:creationId xmlns:p14="http://schemas.microsoft.com/office/powerpoint/2010/main" val="3412885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476518"/>
            <a:ext cx="10515600" cy="5700445"/>
          </a:xfrm>
        </p:spPr>
        <p:txBody>
          <a:bodyPr>
            <a:normAutofit/>
          </a:bodyPr>
          <a:lstStyle/>
          <a:p>
            <a:pPr marL="0" indent="0" algn="l">
              <a:buNone/>
            </a:pPr>
            <a:r>
              <a:rPr lang="en-US" sz="2400" b="1" dirty="0">
                <a:solidFill>
                  <a:schemeClr val="accent1">
                    <a:lumMod val="75000"/>
                  </a:schemeClr>
                </a:solidFill>
              </a:rPr>
              <a:t>-At 12 months , the infant can</a:t>
            </a:r>
          </a:p>
          <a:p>
            <a:pPr marL="0" indent="0" algn="l" rtl="0">
              <a:buNone/>
            </a:pPr>
            <a:r>
              <a:rPr lang="en-US" sz="2400" dirty="0" smtClean="0"/>
              <a:t>• Stand-alone </a:t>
            </a:r>
            <a:r>
              <a:rPr lang="en-US" sz="2400" dirty="0"/>
              <a:t>for variable length of time.</a:t>
            </a:r>
          </a:p>
          <a:p>
            <a:pPr marL="0" indent="0" algn="l" rtl="0">
              <a:buNone/>
            </a:pPr>
            <a:r>
              <a:rPr lang="en-US" sz="2400" dirty="0" smtClean="0"/>
              <a:t>• Site </a:t>
            </a:r>
            <a:r>
              <a:rPr lang="en-US" sz="2400" dirty="0"/>
              <a:t>down from standing position alone.</a:t>
            </a:r>
          </a:p>
          <a:p>
            <a:pPr marL="0" indent="0" algn="l" rtl="0">
              <a:buNone/>
            </a:pPr>
            <a:r>
              <a:rPr lang="en-US" sz="2400" dirty="0" smtClean="0"/>
              <a:t>• Walk </a:t>
            </a:r>
            <a:r>
              <a:rPr lang="en-US" sz="2400" dirty="0"/>
              <a:t>in few steps with help or alone (hands held at shoulder height for balance).</a:t>
            </a:r>
          </a:p>
          <a:p>
            <a:pPr marL="0" indent="0" algn="l" rtl="0">
              <a:buNone/>
            </a:pPr>
            <a:r>
              <a:rPr lang="en-US" sz="2400" dirty="0" smtClean="0"/>
              <a:t>• Pick </a:t>
            </a:r>
            <a:r>
              <a:rPr lang="en-US" sz="2400" dirty="0"/>
              <a:t>up small bits of food and transfers them to his mouth Ambulation(motor growth)</a:t>
            </a:r>
          </a:p>
          <a:p>
            <a:pPr marL="0" indent="0" algn="l">
              <a:buNone/>
            </a:pPr>
            <a:r>
              <a:rPr lang="en-US" sz="2400" b="1" dirty="0">
                <a:solidFill>
                  <a:schemeClr val="accent1">
                    <a:lumMod val="75000"/>
                  </a:schemeClr>
                </a:solidFill>
              </a:rPr>
              <a:t>-Ambulation(motor growth)</a:t>
            </a:r>
            <a:r>
              <a:rPr lang="en-US" sz="2400" dirty="0"/>
              <a:t>	</a:t>
            </a:r>
          </a:p>
          <a:p>
            <a:pPr marL="0" indent="0" algn="l" rtl="0">
              <a:buNone/>
            </a:pPr>
            <a:r>
              <a:rPr lang="en-US" sz="2400" dirty="0" smtClean="0"/>
              <a:t>• 9 </a:t>
            </a:r>
            <a:r>
              <a:rPr lang="en-US" sz="2400" dirty="0"/>
              <a:t>month old: crawl</a:t>
            </a:r>
          </a:p>
          <a:p>
            <a:pPr marL="0" indent="0" algn="l" rtl="0">
              <a:buNone/>
            </a:pPr>
            <a:r>
              <a:rPr lang="en-US" sz="2400" dirty="0" smtClean="0"/>
              <a:t>• 10 </a:t>
            </a:r>
            <a:r>
              <a:rPr lang="en-US" sz="2400" dirty="0"/>
              <a:t>month old: creep</a:t>
            </a:r>
          </a:p>
          <a:p>
            <a:pPr marL="0" indent="0" algn="l" rtl="0">
              <a:buNone/>
            </a:pPr>
            <a:r>
              <a:rPr lang="en-US" sz="2400" dirty="0" smtClean="0"/>
              <a:t>• 1 </a:t>
            </a:r>
            <a:r>
              <a:rPr lang="en-US" sz="2400" dirty="0"/>
              <a:t>year: stand independently from a crawl &amp; creep </a:t>
            </a:r>
            <a:r>
              <a:rPr lang="en-US" sz="2400" dirty="0" smtClean="0"/>
              <a:t>position </a:t>
            </a:r>
          </a:p>
          <a:p>
            <a:pPr algn="l" rtl="0"/>
            <a:r>
              <a:rPr lang="en-US" sz="2400" dirty="0"/>
              <a:t>13 month old: </a:t>
            </a:r>
            <a:r>
              <a:rPr lang="en-US" sz="2400" dirty="0" smtClean="0"/>
              <a:t>walk </a:t>
            </a:r>
            <a:r>
              <a:rPr lang="en-US" sz="2400" dirty="0"/>
              <a:t>quickly</a:t>
            </a:r>
          </a:p>
          <a:p>
            <a:pPr algn="l" rtl="0"/>
            <a:r>
              <a:rPr lang="en-US" sz="2400" dirty="0" smtClean="0"/>
              <a:t>15 </a:t>
            </a:r>
            <a:r>
              <a:rPr lang="en-US" sz="2400" dirty="0"/>
              <a:t>month old: </a:t>
            </a:r>
            <a:r>
              <a:rPr lang="en-US" sz="2400" dirty="0" smtClean="0"/>
              <a:t>can </a:t>
            </a:r>
            <a:r>
              <a:rPr lang="en-US" sz="2400" dirty="0"/>
              <a:t>run</a:t>
            </a:r>
          </a:p>
          <a:p>
            <a:pPr marL="0" indent="0" algn="l" rtl="0">
              <a:buNone/>
            </a:pPr>
            <a:endParaRPr lang="en-US" sz="2400" dirty="0"/>
          </a:p>
          <a:p>
            <a:pPr marL="0" indent="0" algn="l">
              <a:buNone/>
            </a:pPr>
            <a:endParaRPr lang="en-US" sz="2400" dirty="0"/>
          </a:p>
        </p:txBody>
      </p:sp>
    </p:spTree>
    <p:extLst>
      <p:ext uri="{BB962C8B-B14F-4D97-AF65-F5344CB8AC3E}">
        <p14:creationId xmlns:p14="http://schemas.microsoft.com/office/powerpoint/2010/main" val="17978595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553792"/>
            <a:ext cx="10515600" cy="6014433"/>
          </a:xfrm>
        </p:spPr>
        <p:txBody>
          <a:bodyPr>
            <a:normAutofit/>
          </a:bodyPr>
          <a:lstStyle/>
          <a:p>
            <a:pPr marL="0" indent="0" algn="l" rtl="0">
              <a:buNone/>
            </a:pPr>
            <a:r>
              <a:rPr lang="en-US" sz="2400" b="1" dirty="0">
                <a:solidFill>
                  <a:srgbClr val="FF0000"/>
                </a:solidFill>
              </a:rPr>
              <a:t>3- Emotional infant development</a:t>
            </a:r>
          </a:p>
          <a:p>
            <a:pPr marL="0" indent="0" algn="l" rtl="0">
              <a:buNone/>
            </a:pPr>
            <a:r>
              <a:rPr lang="en-US" sz="2400" dirty="0" smtClean="0"/>
              <a:t>• His </a:t>
            </a:r>
            <a:r>
              <a:rPr lang="en-US" sz="2400" dirty="0"/>
              <a:t>emotions are instable, where it is rapidly changes from crying to laughter.</a:t>
            </a:r>
          </a:p>
          <a:p>
            <a:pPr marL="0" indent="0" algn="l" rtl="0">
              <a:buNone/>
            </a:pPr>
            <a:r>
              <a:rPr lang="en-US" sz="2400" dirty="0" smtClean="0"/>
              <a:t>• His </a:t>
            </a:r>
            <a:r>
              <a:rPr lang="en-US" sz="2400" dirty="0"/>
              <a:t>affection for or love family members appears.</a:t>
            </a:r>
          </a:p>
          <a:p>
            <a:pPr marL="0" indent="0" algn="l" rtl="0">
              <a:buNone/>
            </a:pPr>
            <a:r>
              <a:rPr lang="en-US" sz="2400" b="1" dirty="0">
                <a:solidFill>
                  <a:srgbClr val="FF0000"/>
                </a:solidFill>
              </a:rPr>
              <a:t>4- Cognitive infant Development </a:t>
            </a:r>
          </a:p>
          <a:p>
            <a:pPr marL="0" indent="0" algn="l" rtl="0">
              <a:buNone/>
            </a:pPr>
            <a:r>
              <a:rPr lang="en-US" sz="2400" dirty="0" smtClean="0"/>
              <a:t>• Communicate </a:t>
            </a:r>
            <a:r>
              <a:rPr lang="en-US" sz="2400" dirty="0"/>
              <a:t>at first by crying</a:t>
            </a:r>
          </a:p>
          <a:p>
            <a:pPr marL="0" indent="0" algn="l" rtl="0">
              <a:buNone/>
            </a:pPr>
            <a:r>
              <a:rPr lang="en-US" sz="2400" dirty="0" smtClean="0"/>
              <a:t>• Begin </a:t>
            </a:r>
            <a:r>
              <a:rPr lang="en-US" sz="2400" dirty="0"/>
              <a:t>to say a few words</a:t>
            </a:r>
          </a:p>
          <a:p>
            <a:pPr marL="0" indent="0" algn="l" rtl="0">
              <a:buNone/>
            </a:pPr>
            <a:r>
              <a:rPr lang="en-US" sz="2400" dirty="0" smtClean="0"/>
              <a:t>• Explore </a:t>
            </a:r>
            <a:r>
              <a:rPr lang="en-US" sz="2400" dirty="0"/>
              <a:t>objects by touching and putting them in their mouth</a:t>
            </a:r>
          </a:p>
          <a:p>
            <a:pPr marL="0" indent="0" algn="l" rtl="0">
              <a:buNone/>
            </a:pPr>
            <a:r>
              <a:rPr lang="en-US" sz="2400" dirty="0" smtClean="0"/>
              <a:t>• Piaget </a:t>
            </a:r>
            <a:r>
              <a:rPr lang="en-US" sz="2400" dirty="0"/>
              <a:t>explain cognitive development as (</a:t>
            </a:r>
            <a:r>
              <a:rPr lang="en-US" sz="2400" dirty="0" err="1"/>
              <a:t>sensori</a:t>
            </a:r>
            <a:r>
              <a:rPr lang="en-US" sz="2400" dirty="0"/>
              <a:t>-motor)it mean the infant explain his sensation by motor </a:t>
            </a:r>
            <a:r>
              <a:rPr lang="en-US" sz="2400" dirty="0" smtClean="0"/>
              <a:t>movement </a:t>
            </a:r>
          </a:p>
          <a:p>
            <a:pPr marL="0" indent="0" algn="l" rtl="0">
              <a:buNone/>
            </a:pPr>
            <a:r>
              <a:rPr lang="en-US" sz="2400" dirty="0" smtClean="0"/>
              <a:t> </a:t>
            </a:r>
            <a:endParaRPr lang="en-US" sz="2400" dirty="0"/>
          </a:p>
          <a:p>
            <a:pPr marL="0" indent="0" algn="l" rtl="0">
              <a:buNone/>
            </a:pPr>
            <a:endParaRPr lang="en-US" sz="2400" dirty="0" smtClean="0"/>
          </a:p>
          <a:p>
            <a:pPr marL="0" indent="0" algn="l">
              <a:buNone/>
            </a:pPr>
            <a:endParaRPr lang="en-US" sz="2400" dirty="0"/>
          </a:p>
        </p:txBody>
      </p:sp>
    </p:spTree>
    <p:extLst>
      <p:ext uri="{BB962C8B-B14F-4D97-AF65-F5344CB8AC3E}">
        <p14:creationId xmlns:p14="http://schemas.microsoft.com/office/powerpoint/2010/main" val="1906443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sz="2400" b="1" dirty="0">
                <a:solidFill>
                  <a:srgbClr val="FF0000"/>
                </a:solidFill>
              </a:rPr>
              <a:t>5- Social Development </a:t>
            </a:r>
          </a:p>
          <a:p>
            <a:pPr marL="0" indent="0" algn="l" rtl="0">
              <a:buNone/>
            </a:pPr>
            <a:r>
              <a:rPr lang="en-US" sz="2400" dirty="0" smtClean="0"/>
              <a:t>• He </a:t>
            </a:r>
            <a:r>
              <a:rPr lang="en-US" sz="2400" dirty="0"/>
              <a:t>learns that crying brings attention.</a:t>
            </a:r>
          </a:p>
          <a:p>
            <a:pPr marL="0" indent="0" algn="l" rtl="0">
              <a:buNone/>
            </a:pPr>
            <a:r>
              <a:rPr lang="en-US" sz="2400" dirty="0" smtClean="0"/>
              <a:t>• The </a:t>
            </a:r>
            <a:r>
              <a:rPr lang="en-US" sz="2400" dirty="0"/>
              <a:t>infant smiles in response to smile of others.</a:t>
            </a:r>
          </a:p>
          <a:p>
            <a:pPr marL="0" indent="0" algn="l" rtl="0">
              <a:buNone/>
            </a:pPr>
            <a:r>
              <a:rPr lang="en-US" sz="2400" dirty="0" smtClean="0"/>
              <a:t>• The </a:t>
            </a:r>
            <a:r>
              <a:rPr lang="en-US" sz="2400" dirty="0"/>
              <a:t>infant shows fear of stranger (stranger anxiety).</a:t>
            </a:r>
          </a:p>
          <a:p>
            <a:pPr marL="0" indent="0" algn="l" rtl="0">
              <a:buNone/>
            </a:pPr>
            <a:r>
              <a:rPr lang="en-US" sz="2400" dirty="0" smtClean="0"/>
              <a:t>• He </a:t>
            </a:r>
            <a:r>
              <a:rPr lang="en-US" sz="2400" dirty="0"/>
              <a:t>responds socially to his name.</a:t>
            </a:r>
          </a:p>
          <a:p>
            <a:pPr marL="0" indent="0" algn="l" rtl="0">
              <a:buNone/>
            </a:pPr>
            <a:r>
              <a:rPr lang="en-US" sz="2400" dirty="0" smtClean="0"/>
              <a:t>• According </a:t>
            </a:r>
            <a:r>
              <a:rPr lang="en-US" sz="2400" dirty="0"/>
              <a:t>to Erikson, the infant develops sense of trust or mistrust. Through the infant's interaction with caregiver (mainly the mother), especially during feeding, he learns to trust others through the relief of basic needs.</a:t>
            </a:r>
          </a:p>
          <a:p>
            <a:pPr algn="l" rtl="0">
              <a:buFont typeface="Wingdings" panose="05000000000000000000" pitchFamily="2" charset="2"/>
              <a:buChar char="v"/>
            </a:pPr>
            <a:r>
              <a:rPr lang="en-US" sz="2400" dirty="0" smtClean="0"/>
              <a:t> Rolls </a:t>
            </a:r>
            <a:r>
              <a:rPr lang="en-US" sz="2400" dirty="0"/>
              <a:t>over;  Sits up;  Stands. </a:t>
            </a:r>
          </a:p>
          <a:p>
            <a:pPr algn="l" rtl="0">
              <a:buFont typeface="Wingdings" panose="05000000000000000000" pitchFamily="2" charset="2"/>
              <a:buChar char="v"/>
            </a:pPr>
            <a:r>
              <a:rPr lang="en-US" sz="2400" dirty="0" smtClean="0"/>
              <a:t> Able </a:t>
            </a:r>
            <a:r>
              <a:rPr lang="en-US" sz="2400" dirty="0"/>
              <a:t>to say one to two words. </a:t>
            </a:r>
          </a:p>
          <a:p>
            <a:pPr algn="l" rtl="0">
              <a:buFont typeface="Wingdings" panose="05000000000000000000" pitchFamily="2" charset="2"/>
              <a:buChar char="v"/>
            </a:pPr>
            <a:r>
              <a:rPr lang="en-US" sz="2400" dirty="0" smtClean="0"/>
              <a:t> Uses </a:t>
            </a:r>
            <a:r>
              <a:rPr lang="en-US" sz="2400" dirty="0"/>
              <a:t>pincer grasp well.</a:t>
            </a:r>
          </a:p>
          <a:p>
            <a:pPr marL="0" indent="0" algn="l">
              <a:buNone/>
            </a:pPr>
            <a:endParaRPr lang="en-US" sz="2400" dirty="0"/>
          </a:p>
        </p:txBody>
      </p:sp>
    </p:spTree>
    <p:extLst>
      <p:ext uri="{BB962C8B-B14F-4D97-AF65-F5344CB8AC3E}">
        <p14:creationId xmlns:p14="http://schemas.microsoft.com/office/powerpoint/2010/main" val="3383386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1690688"/>
            <a:ext cx="10515600" cy="4486274"/>
          </a:xfrm>
        </p:spPr>
        <p:txBody>
          <a:bodyPr>
            <a:normAutofit/>
          </a:bodyPr>
          <a:lstStyle/>
          <a:p>
            <a:pPr marL="0" indent="0" algn="l">
              <a:buNone/>
            </a:pPr>
            <a:r>
              <a:rPr lang="en-US" sz="2400" b="1" dirty="0">
                <a:solidFill>
                  <a:srgbClr val="FF0000"/>
                </a:solidFill>
              </a:rPr>
              <a:t>6- Language development of infant </a:t>
            </a:r>
            <a:r>
              <a:rPr lang="en-US" sz="2400" b="1" dirty="0" smtClean="0">
                <a:solidFill>
                  <a:srgbClr val="FF0000"/>
                </a:solidFill>
              </a:rPr>
              <a:t>stage</a:t>
            </a:r>
            <a:endParaRPr lang="en-US" sz="2400" dirty="0"/>
          </a:p>
          <a:p>
            <a:pPr marL="0" indent="0" algn="l" rtl="0">
              <a:buNone/>
            </a:pPr>
            <a:r>
              <a:rPr lang="en-US" sz="2400" dirty="0" smtClean="0"/>
              <a:t>• During </a:t>
            </a:r>
            <a:r>
              <a:rPr lang="en-US" sz="2400" dirty="0"/>
              <a:t>infancy language development begins</a:t>
            </a:r>
          </a:p>
          <a:p>
            <a:pPr marL="0" indent="0" algn="l" rtl="0">
              <a:buNone/>
            </a:pPr>
            <a:r>
              <a:rPr lang="en-US" sz="2400" dirty="0" smtClean="0"/>
              <a:t>• Crying </a:t>
            </a:r>
            <a:r>
              <a:rPr lang="en-US" sz="2400" dirty="0"/>
              <a:t>represents the infants means of verbal communication</a:t>
            </a:r>
          </a:p>
          <a:p>
            <a:pPr marL="0" indent="0" algn="l" rtl="0">
              <a:buNone/>
            </a:pPr>
            <a:r>
              <a:rPr lang="en-US" sz="2400" dirty="0" smtClean="0"/>
              <a:t>• As </a:t>
            </a:r>
            <a:r>
              <a:rPr lang="en-US" sz="2400" dirty="0"/>
              <a:t>early as age 5-6 weeks ,an infant vocalizes with short throaty sound by age 8 months ,more consonants and combined syllables. such as mama , dada (although without comprehension of meaning )and by age 1 year, several short words with meaning .</a:t>
            </a:r>
          </a:p>
          <a:p>
            <a:pPr marL="0" indent="0" algn="l">
              <a:buNone/>
            </a:pPr>
            <a:endParaRPr lang="en-US" sz="2400" dirty="0" smtClean="0"/>
          </a:p>
          <a:p>
            <a:pPr marL="0" indent="0" algn="l">
              <a:buNone/>
            </a:pPr>
            <a:endParaRPr lang="en-US" sz="2400" dirty="0"/>
          </a:p>
        </p:txBody>
      </p:sp>
    </p:spTree>
    <p:extLst>
      <p:ext uri="{BB962C8B-B14F-4D97-AF65-F5344CB8AC3E}">
        <p14:creationId xmlns:p14="http://schemas.microsoft.com/office/powerpoint/2010/main" val="2329341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a:buNone/>
            </a:pPr>
            <a:r>
              <a:rPr lang="en-US" sz="2400" b="1" dirty="0">
                <a:solidFill>
                  <a:srgbClr val="FF0000"/>
                </a:solidFill>
              </a:rPr>
              <a:t>Play and playing</a:t>
            </a:r>
          </a:p>
          <a:p>
            <a:pPr marL="0" indent="0" algn="l" rtl="0">
              <a:buNone/>
            </a:pPr>
            <a:r>
              <a:rPr lang="en-US" sz="2400" dirty="0" smtClean="0"/>
              <a:t>• Unoccupied </a:t>
            </a:r>
            <a:r>
              <a:rPr lang="en-US" sz="2400" dirty="0"/>
              <a:t>Play (birth -3 months )</a:t>
            </a:r>
          </a:p>
          <a:p>
            <a:pPr marL="0" indent="0" algn="l" rtl="0">
              <a:buNone/>
            </a:pPr>
            <a:r>
              <a:rPr lang="en-US" sz="2400" dirty="0" smtClean="0"/>
              <a:t>• At </a:t>
            </a:r>
            <a:r>
              <a:rPr lang="en-US" sz="2400" dirty="0"/>
              <a:t>this stage baby is just making a lot of movements with their arms, legs, hands, feet, etc. They are learning about and discovering how their body moves. In the age 9 to 10 months: play simple games with adults ,e. g. ‘’bye-bye’’. play with adult games such as ‘’peek-a-boo’’ by 10 months</a:t>
            </a:r>
          </a:p>
          <a:p>
            <a:pPr marL="0" indent="0" algn="l">
              <a:buNone/>
            </a:pPr>
            <a:endParaRPr lang="en-US" sz="2400" dirty="0"/>
          </a:p>
        </p:txBody>
      </p:sp>
    </p:spTree>
    <p:extLst>
      <p:ext uri="{BB962C8B-B14F-4D97-AF65-F5344CB8AC3E}">
        <p14:creationId xmlns:p14="http://schemas.microsoft.com/office/powerpoint/2010/main" val="26423655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idx="1"/>
          </p:nvPr>
        </p:nvSpPr>
        <p:spPr>
          <a:xfrm>
            <a:off x="360608" y="365126"/>
            <a:ext cx="11346288" cy="6241736"/>
          </a:xfrm>
        </p:spPr>
        <p:txBody>
          <a:bodyPr>
            <a:normAutofit fontScale="85000" lnSpcReduction="20000"/>
          </a:bodyPr>
          <a:lstStyle/>
          <a:p>
            <a:pPr marL="0" indent="0" algn="l">
              <a:buNone/>
            </a:pPr>
            <a:r>
              <a:rPr lang="en-US" dirty="0" smtClean="0"/>
              <a:t> </a:t>
            </a:r>
            <a:r>
              <a:rPr lang="en-US" sz="4000" dirty="0">
                <a:solidFill>
                  <a:srgbClr val="FF0000"/>
                </a:solidFill>
              </a:rPr>
              <a:t>Nutrition</a:t>
            </a:r>
          </a:p>
          <a:p>
            <a:pPr marL="0" indent="0" algn="l">
              <a:buNone/>
            </a:pPr>
            <a:r>
              <a:rPr lang="en-US" dirty="0"/>
              <a:t>Nutrition is an essential component for </a:t>
            </a:r>
            <a:r>
              <a:rPr lang="en-US" dirty="0" smtClean="0"/>
              <a:t>healthy </a:t>
            </a:r>
            <a:r>
              <a:rPr lang="en-US" dirty="0"/>
              <a:t>growth </a:t>
            </a:r>
            <a:r>
              <a:rPr lang="en-US" dirty="0" smtClean="0"/>
              <a:t>and development</a:t>
            </a:r>
            <a:r>
              <a:rPr lang="en-US" dirty="0"/>
              <a:t>. </a:t>
            </a:r>
            <a:r>
              <a:rPr lang="en-US" dirty="0" smtClean="0"/>
              <a:t>Human </a:t>
            </a:r>
            <a:r>
              <a:rPr lang="en-US" dirty="0"/>
              <a:t>milk is the preferred form of </a:t>
            </a:r>
            <a:r>
              <a:rPr lang="en-US" dirty="0" smtClean="0"/>
              <a:t>nutrition </a:t>
            </a:r>
            <a:r>
              <a:rPr lang="en-US" dirty="0"/>
              <a:t>for </a:t>
            </a:r>
            <a:r>
              <a:rPr lang="en-US" dirty="0" smtClean="0"/>
              <a:t>all infants</a:t>
            </a:r>
            <a:r>
              <a:rPr lang="en-US" dirty="0"/>
              <a:t>. Breastfeeding </a:t>
            </a:r>
            <a:r>
              <a:rPr lang="en-US" dirty="0" smtClean="0"/>
              <a:t>provides </a:t>
            </a:r>
            <a:r>
              <a:rPr lang="en-US" dirty="0"/>
              <a:t>the infant with micronutrients, </a:t>
            </a:r>
            <a:r>
              <a:rPr lang="en-US" dirty="0" smtClean="0"/>
              <a:t>immunologic </a:t>
            </a:r>
            <a:r>
              <a:rPr lang="en-US" dirty="0"/>
              <a:t>properties, and </a:t>
            </a:r>
            <a:r>
              <a:rPr lang="en-US" dirty="0" smtClean="0"/>
              <a:t>several </a:t>
            </a:r>
            <a:r>
              <a:rPr lang="en-US" dirty="0"/>
              <a:t>enzymes that enhance digestion and </a:t>
            </a:r>
            <a:r>
              <a:rPr lang="en-US" dirty="0" smtClean="0"/>
              <a:t>absorption </a:t>
            </a:r>
            <a:r>
              <a:rPr lang="en-US" dirty="0"/>
              <a:t>of these nutrients</a:t>
            </a:r>
            <a:r>
              <a:rPr lang="en-US" dirty="0" smtClean="0"/>
              <a:t>. </a:t>
            </a:r>
          </a:p>
          <a:p>
            <a:pPr marL="0" indent="0" algn="l">
              <a:buNone/>
            </a:pPr>
            <a:r>
              <a:rPr lang="en-US" b="1" dirty="0">
                <a:solidFill>
                  <a:srgbClr val="FF0000"/>
                </a:solidFill>
              </a:rPr>
              <a:t>Infant Feedings </a:t>
            </a:r>
          </a:p>
          <a:p>
            <a:pPr marL="0" indent="0" algn="l">
              <a:buNone/>
            </a:pPr>
            <a:r>
              <a:rPr lang="en-US" b="1" dirty="0"/>
              <a:t>(Birth to 1 Month ) </a:t>
            </a:r>
          </a:p>
          <a:p>
            <a:pPr marL="0" indent="0" algn="l">
              <a:buNone/>
            </a:pPr>
            <a:r>
              <a:rPr lang="en-US" dirty="0"/>
              <a:t>• Breast every 2 to 3 hours </a:t>
            </a:r>
          </a:p>
          <a:p>
            <a:pPr marL="0" indent="0" algn="l">
              <a:buNone/>
            </a:pPr>
            <a:r>
              <a:rPr lang="en-US" dirty="0"/>
              <a:t>• Bottle every 3 to 4 hours </a:t>
            </a:r>
          </a:p>
          <a:p>
            <a:pPr marL="0" indent="0" algn="l">
              <a:buNone/>
            </a:pPr>
            <a:r>
              <a:rPr lang="en-US" b="1" dirty="0" smtClean="0"/>
              <a:t>(Two to 4 Months) </a:t>
            </a:r>
          </a:p>
          <a:p>
            <a:pPr marL="0" indent="0" algn="l">
              <a:buNone/>
            </a:pPr>
            <a:r>
              <a:rPr lang="en-US" dirty="0" smtClean="0"/>
              <a:t>• </a:t>
            </a:r>
            <a:r>
              <a:rPr lang="en-US" dirty="0"/>
              <a:t>Breast or bottle every 3 to 4 </a:t>
            </a:r>
            <a:r>
              <a:rPr lang="en-US" dirty="0" smtClean="0"/>
              <a:t>hours </a:t>
            </a:r>
          </a:p>
          <a:p>
            <a:pPr marL="0" indent="0" algn="l">
              <a:buNone/>
            </a:pPr>
            <a:r>
              <a:rPr lang="en-US" dirty="0"/>
              <a:t> </a:t>
            </a:r>
            <a:r>
              <a:rPr lang="en-US" b="1" dirty="0"/>
              <a:t>(Four to 6 Months) </a:t>
            </a:r>
          </a:p>
          <a:p>
            <a:pPr marL="0" indent="0" algn="l">
              <a:buNone/>
            </a:pPr>
            <a:r>
              <a:rPr lang="en-US" dirty="0"/>
              <a:t>• Breast or bottle four to six times per day </a:t>
            </a:r>
          </a:p>
          <a:p>
            <a:pPr marL="0" indent="0" algn="l">
              <a:buNone/>
            </a:pPr>
            <a:r>
              <a:rPr lang="en-US" b="1" dirty="0"/>
              <a:t>(Six to 8 Months) </a:t>
            </a:r>
          </a:p>
          <a:p>
            <a:pPr marL="0" indent="0" algn="l">
              <a:buNone/>
            </a:pPr>
            <a:r>
              <a:rPr lang="en-US" dirty="0"/>
              <a:t>• Iron-fortified rice cereal </a:t>
            </a:r>
          </a:p>
          <a:p>
            <a:pPr marL="0" indent="0" algn="l">
              <a:buNone/>
            </a:pPr>
            <a:r>
              <a:rPr lang="en-US" dirty="0"/>
              <a:t>• Breast or bottle four times per day </a:t>
            </a:r>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561438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dirty="0" smtClean="0"/>
              <a:t>(</a:t>
            </a:r>
            <a:r>
              <a:rPr lang="en-US" b="1" dirty="0"/>
              <a:t>Eight to 10 Months) </a:t>
            </a:r>
          </a:p>
          <a:p>
            <a:pPr marL="0" indent="0" algn="l">
              <a:buNone/>
            </a:pPr>
            <a:r>
              <a:rPr lang="en-US" dirty="0"/>
              <a:t>• Finger foods (when the pincer grasp is present, </a:t>
            </a:r>
            <a:r>
              <a:rPr lang="en-US" dirty="0" smtClean="0"/>
              <a:t>the </a:t>
            </a:r>
            <a:r>
              <a:rPr lang="en-US" dirty="0"/>
              <a:t>child is developmentally </a:t>
            </a:r>
            <a:r>
              <a:rPr lang="en-US" dirty="0" smtClean="0"/>
              <a:t>ready </a:t>
            </a:r>
            <a:r>
              <a:rPr lang="en-US" dirty="0"/>
              <a:t>for finger foods) </a:t>
            </a:r>
          </a:p>
          <a:p>
            <a:pPr marL="0" indent="0" algn="l">
              <a:buNone/>
            </a:pPr>
            <a:r>
              <a:rPr lang="en-US" dirty="0"/>
              <a:t>• Chopped or mashed foods </a:t>
            </a:r>
          </a:p>
          <a:p>
            <a:pPr marL="0" indent="0" algn="l">
              <a:buNone/>
            </a:pPr>
            <a:r>
              <a:rPr lang="en-US" dirty="0"/>
              <a:t>• use cup with formula, breast milk, juice, or </a:t>
            </a:r>
            <a:r>
              <a:rPr lang="en-US" dirty="0" smtClean="0"/>
              <a:t>water </a:t>
            </a:r>
            <a:endParaRPr lang="en-US" dirty="0"/>
          </a:p>
          <a:p>
            <a:pPr marL="0" indent="0" algn="l">
              <a:buNone/>
            </a:pPr>
            <a:r>
              <a:rPr lang="en-US" dirty="0"/>
              <a:t>• Breast or bottle four times per day </a:t>
            </a:r>
          </a:p>
          <a:p>
            <a:pPr marL="0" indent="0" algn="l">
              <a:buNone/>
            </a:pPr>
            <a:r>
              <a:rPr lang="en-US" b="1" dirty="0"/>
              <a:t>(Ten to 12 Months)</a:t>
            </a:r>
            <a:r>
              <a:rPr lang="en-US" dirty="0"/>
              <a:t> </a:t>
            </a:r>
          </a:p>
          <a:p>
            <a:pPr marL="0" indent="0" algn="l">
              <a:buNone/>
            </a:pPr>
            <a:r>
              <a:rPr lang="en-US" dirty="0"/>
              <a:t>• Self-feeding with fingers and spoon </a:t>
            </a:r>
          </a:p>
          <a:p>
            <a:pPr marL="0" indent="0" algn="l">
              <a:buNone/>
            </a:pPr>
            <a:r>
              <a:rPr lang="en-US" dirty="0"/>
              <a:t>• Most table foods allowed </a:t>
            </a:r>
          </a:p>
          <a:p>
            <a:pPr marL="0" indent="0" algn="l">
              <a:buNone/>
            </a:pPr>
            <a:r>
              <a:rPr lang="en-US" dirty="0"/>
              <a:t>• Breast or bottle four times per day</a:t>
            </a:r>
          </a:p>
        </p:txBody>
      </p:sp>
    </p:spTree>
    <p:extLst>
      <p:ext uri="{BB962C8B-B14F-4D97-AF65-F5344CB8AC3E}">
        <p14:creationId xmlns:p14="http://schemas.microsoft.com/office/powerpoint/2010/main" val="909320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762000" y="1210614"/>
            <a:ext cx="10515600" cy="4979228"/>
          </a:xfrm>
        </p:spPr>
        <p:txBody>
          <a:bodyPr>
            <a:normAutofit/>
          </a:bodyPr>
          <a:lstStyle/>
          <a:p>
            <a:pPr marL="0" indent="0" algn="l">
              <a:buNone/>
            </a:pPr>
            <a:r>
              <a:rPr lang="en-US" b="1" dirty="0">
                <a:solidFill>
                  <a:srgbClr val="FF0000"/>
                </a:solidFill>
              </a:rPr>
              <a:t>Sleeping patterns of infants </a:t>
            </a:r>
          </a:p>
          <a:p>
            <a:pPr marL="0" indent="0" algn="l">
              <a:buNone/>
            </a:pPr>
            <a:r>
              <a:rPr lang="en-US" dirty="0"/>
              <a:t>Sleep patterns vary among infants, Generally by </a:t>
            </a:r>
            <a:r>
              <a:rPr lang="en-US" b="1" dirty="0"/>
              <a:t>3 </a:t>
            </a:r>
            <a:r>
              <a:rPr lang="en-US" b="1" dirty="0" smtClean="0"/>
              <a:t>months </a:t>
            </a:r>
            <a:r>
              <a:rPr lang="en-US" b="1" dirty="0"/>
              <a:t>of age</a:t>
            </a:r>
            <a:r>
              <a:rPr lang="en-US" dirty="0"/>
              <a:t>, most infants </a:t>
            </a:r>
            <a:r>
              <a:rPr lang="en-US" dirty="0" smtClean="0"/>
              <a:t>sleep </a:t>
            </a:r>
            <a:r>
              <a:rPr lang="en-US" dirty="0"/>
              <a:t>is 15 total hours with a nocturnal pattern of </a:t>
            </a:r>
            <a:r>
              <a:rPr lang="en-US" dirty="0" smtClean="0"/>
              <a:t>sleep </a:t>
            </a:r>
            <a:r>
              <a:rPr lang="en-US" dirty="0"/>
              <a:t>that lasts from 9 to </a:t>
            </a:r>
            <a:r>
              <a:rPr lang="en-US" dirty="0" smtClean="0"/>
              <a:t>11 </a:t>
            </a:r>
            <a:r>
              <a:rPr lang="en-US" dirty="0"/>
              <a:t>hours and approximately three 1- to 2-hour naps </a:t>
            </a:r>
          </a:p>
          <a:p>
            <a:pPr marL="0" indent="0" algn="l">
              <a:buNone/>
            </a:pPr>
            <a:r>
              <a:rPr lang="en-US" dirty="0"/>
              <a:t>during the day. </a:t>
            </a:r>
            <a:r>
              <a:rPr lang="en-US" dirty="0" smtClean="0"/>
              <a:t>Consolidation </a:t>
            </a:r>
            <a:r>
              <a:rPr lang="en-US" dirty="0"/>
              <a:t>of nocturnal sleep hours occurs during </a:t>
            </a:r>
          </a:p>
          <a:p>
            <a:pPr marL="0" indent="0" algn="l">
              <a:buNone/>
            </a:pPr>
            <a:r>
              <a:rPr lang="en-US" b="1" dirty="0"/>
              <a:t>the first 12 months</a:t>
            </a:r>
            <a:r>
              <a:rPr lang="en-US" dirty="0"/>
              <a:t>, with </a:t>
            </a:r>
            <a:r>
              <a:rPr lang="en-US" dirty="0" smtClean="0"/>
              <a:t>decreasing </a:t>
            </a:r>
            <a:r>
              <a:rPr lang="en-US" dirty="0"/>
              <a:t>daytime sleep and increasing nighttime </a:t>
            </a:r>
            <a:r>
              <a:rPr lang="en-US" dirty="0" smtClean="0"/>
              <a:t>sleep </a:t>
            </a:r>
            <a:r>
              <a:rPr lang="en-US" dirty="0"/>
              <a:t>(approximately </a:t>
            </a:r>
            <a:r>
              <a:rPr lang="en-US" dirty="0" smtClean="0"/>
              <a:t>11.7 </a:t>
            </a:r>
            <a:r>
              <a:rPr lang="en-US" dirty="0"/>
              <a:t>hours) by </a:t>
            </a:r>
            <a:r>
              <a:rPr lang="en-US" b="1" dirty="0"/>
              <a:t>1 year of </a:t>
            </a:r>
            <a:r>
              <a:rPr lang="en-US" b="1" dirty="0" smtClean="0"/>
              <a:t>age.</a:t>
            </a:r>
            <a:endParaRPr lang="en-US" b="1" dirty="0"/>
          </a:p>
        </p:txBody>
      </p:sp>
    </p:spTree>
    <p:extLst>
      <p:ext uri="{BB962C8B-B14F-4D97-AF65-F5344CB8AC3E}">
        <p14:creationId xmlns:p14="http://schemas.microsoft.com/office/powerpoint/2010/main" val="13411651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759854"/>
            <a:ext cx="10515600" cy="5417109"/>
          </a:xfrm>
        </p:spPr>
        <p:txBody>
          <a:bodyPr>
            <a:normAutofit/>
          </a:bodyPr>
          <a:lstStyle/>
          <a:p>
            <a:pPr marL="0" indent="0" algn="l">
              <a:buNone/>
            </a:pPr>
            <a:r>
              <a:rPr lang="en-US" sz="2400" b="1" dirty="0">
                <a:solidFill>
                  <a:srgbClr val="FF0000"/>
                </a:solidFill>
              </a:rPr>
              <a:t>Needs of Infants </a:t>
            </a:r>
          </a:p>
          <a:p>
            <a:pPr marL="0" indent="0" algn="l" rtl="0">
              <a:buNone/>
            </a:pPr>
            <a:r>
              <a:rPr lang="en-US" sz="2400" dirty="0"/>
              <a:t>1</a:t>
            </a:r>
            <a:r>
              <a:rPr lang="en-US" sz="2400" dirty="0" smtClean="0"/>
              <a:t>. Love </a:t>
            </a:r>
            <a:r>
              <a:rPr lang="en-US" sz="2400" dirty="0"/>
              <a:t>and security </a:t>
            </a:r>
          </a:p>
          <a:p>
            <a:pPr marL="0" indent="0" algn="l" rtl="0">
              <a:buNone/>
            </a:pPr>
            <a:r>
              <a:rPr lang="en-US" sz="2400" dirty="0"/>
              <a:t>2</a:t>
            </a:r>
            <a:r>
              <a:rPr lang="en-US" sz="2400" dirty="0" smtClean="0"/>
              <a:t>. Feeding </a:t>
            </a:r>
            <a:r>
              <a:rPr lang="en-US" sz="2400" dirty="0"/>
              <a:t>(breast feeding)</a:t>
            </a:r>
          </a:p>
          <a:p>
            <a:pPr marL="0" indent="0" algn="l" rtl="0">
              <a:buNone/>
            </a:pPr>
            <a:r>
              <a:rPr lang="en-US" sz="2400" dirty="0"/>
              <a:t>3</a:t>
            </a:r>
            <a:r>
              <a:rPr lang="en-US" sz="2400" dirty="0" smtClean="0"/>
              <a:t>. Immunization</a:t>
            </a:r>
            <a:endParaRPr lang="en-US" sz="2400" dirty="0"/>
          </a:p>
          <a:p>
            <a:pPr marL="0" indent="0" algn="l" rtl="0">
              <a:buNone/>
            </a:pPr>
            <a:r>
              <a:rPr lang="en-US" sz="2400" dirty="0"/>
              <a:t>4</a:t>
            </a:r>
            <a:r>
              <a:rPr lang="en-US" sz="2400" dirty="0" smtClean="0"/>
              <a:t>. Sleep </a:t>
            </a:r>
            <a:r>
              <a:rPr lang="en-US" sz="2400" dirty="0"/>
              <a:t>,rest and quit environment </a:t>
            </a:r>
          </a:p>
          <a:p>
            <a:pPr marL="0" indent="0" algn="l" rtl="0">
              <a:buNone/>
            </a:pPr>
            <a:r>
              <a:rPr lang="en-US" sz="2400" dirty="0"/>
              <a:t>5</a:t>
            </a:r>
            <a:r>
              <a:rPr lang="en-US" sz="2400" dirty="0" smtClean="0"/>
              <a:t>. Safety </a:t>
            </a:r>
            <a:r>
              <a:rPr lang="en-US" sz="2400" dirty="0"/>
              <a:t>measurement accident prevention </a:t>
            </a:r>
          </a:p>
          <a:p>
            <a:pPr marL="0" indent="0" algn="l" rtl="0">
              <a:buNone/>
            </a:pPr>
            <a:r>
              <a:rPr lang="en-US" sz="2400" dirty="0"/>
              <a:t>6</a:t>
            </a:r>
            <a:r>
              <a:rPr lang="en-US" sz="2400" dirty="0" smtClean="0"/>
              <a:t>. Playing </a:t>
            </a:r>
            <a:endParaRPr lang="en-US" sz="2400" dirty="0"/>
          </a:p>
          <a:p>
            <a:pPr marL="0" indent="0" algn="l" rtl="0">
              <a:buNone/>
            </a:pPr>
            <a:r>
              <a:rPr lang="en-US" sz="2400" dirty="0"/>
              <a:t>7</a:t>
            </a:r>
            <a:r>
              <a:rPr lang="en-US" sz="2400" dirty="0" smtClean="0"/>
              <a:t>. Bathing  </a:t>
            </a:r>
            <a:r>
              <a:rPr lang="en-US" sz="2400" dirty="0"/>
              <a:t>and clothing</a:t>
            </a:r>
          </a:p>
          <a:p>
            <a:pPr marL="0" indent="0" algn="l" rtl="0">
              <a:buNone/>
            </a:pPr>
            <a:r>
              <a:rPr lang="en-US" sz="2400" dirty="0"/>
              <a:t>8</a:t>
            </a:r>
            <a:r>
              <a:rPr lang="en-US" sz="2400" dirty="0" smtClean="0"/>
              <a:t>. Sucking </a:t>
            </a:r>
            <a:r>
              <a:rPr lang="en-US" sz="2400" dirty="0"/>
              <a:t>pleasure </a:t>
            </a:r>
          </a:p>
          <a:p>
            <a:pPr marL="0" indent="0" algn="l" rtl="0">
              <a:buNone/>
            </a:pPr>
            <a:r>
              <a:rPr lang="en-US" sz="2400" dirty="0"/>
              <a:t>9</a:t>
            </a:r>
            <a:r>
              <a:rPr lang="en-US" sz="2400" dirty="0" smtClean="0"/>
              <a:t>. Fresh </a:t>
            </a:r>
            <a:r>
              <a:rPr lang="en-US" sz="2400" dirty="0"/>
              <a:t>air and sunshine </a:t>
            </a:r>
          </a:p>
          <a:p>
            <a:pPr marL="0" indent="0" algn="l" rtl="0">
              <a:buNone/>
            </a:pPr>
            <a:r>
              <a:rPr lang="en-US" sz="2400" dirty="0"/>
              <a:t>10</a:t>
            </a:r>
            <a:r>
              <a:rPr lang="en-US" sz="2400" dirty="0" smtClean="0"/>
              <a:t>. Dental </a:t>
            </a:r>
            <a:r>
              <a:rPr lang="en-US" sz="2400" dirty="0"/>
              <a:t>care</a:t>
            </a:r>
          </a:p>
          <a:p>
            <a:pPr marL="0" indent="0" algn="l">
              <a:buNone/>
            </a:pPr>
            <a:endParaRPr lang="en-US" sz="2400" dirty="0"/>
          </a:p>
        </p:txBody>
      </p:sp>
    </p:spTree>
    <p:extLst>
      <p:ext uri="{BB962C8B-B14F-4D97-AF65-F5344CB8AC3E}">
        <p14:creationId xmlns:p14="http://schemas.microsoft.com/office/powerpoint/2010/main" val="30447481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sz="3900" dirty="0">
                <a:solidFill>
                  <a:srgbClr val="FF0000"/>
                </a:solidFill>
                <a:latin typeface="Algerian" panose="04020705040A02060702" pitchFamily="82" charset="0"/>
              </a:rPr>
              <a:t>BASIC NEEDS </a:t>
            </a:r>
          </a:p>
          <a:p>
            <a:pPr marL="0" indent="0" algn="l">
              <a:buNone/>
            </a:pPr>
            <a:r>
              <a:rPr lang="en-US" sz="2400" b="1" dirty="0" smtClean="0"/>
              <a:t>Maslow’s </a:t>
            </a:r>
            <a:r>
              <a:rPr lang="en-US" sz="2400" b="1" dirty="0"/>
              <a:t>Hierarchy of Needs </a:t>
            </a:r>
          </a:p>
          <a:p>
            <a:pPr marL="0" indent="0" algn="l">
              <a:buNone/>
            </a:pPr>
            <a:r>
              <a:rPr lang="en-US" sz="2400" b="1" dirty="0" smtClean="0"/>
              <a:t>Basic </a:t>
            </a:r>
            <a:r>
              <a:rPr lang="en-US" sz="2400" b="1" dirty="0"/>
              <a:t>needs at each level need to be met before a child can </a:t>
            </a:r>
            <a:r>
              <a:rPr lang="en-US" sz="2400" b="1" dirty="0" smtClean="0"/>
              <a:t>progress </a:t>
            </a:r>
            <a:r>
              <a:rPr lang="en-US" sz="2400" b="1" dirty="0"/>
              <a:t>to the </a:t>
            </a:r>
            <a:r>
              <a:rPr lang="en-US" sz="2400" b="1" dirty="0" smtClean="0"/>
              <a:t>next </a:t>
            </a:r>
            <a:r>
              <a:rPr lang="en-US" sz="2400" b="1" dirty="0"/>
              <a:t>highest level of growth and development. </a:t>
            </a:r>
          </a:p>
          <a:p>
            <a:pPr marL="0" indent="0" algn="l">
              <a:buNone/>
            </a:pPr>
            <a:r>
              <a:rPr lang="en-US" sz="2400" b="1" dirty="0" smtClean="0">
                <a:solidFill>
                  <a:schemeClr val="accent1">
                    <a:lumMod val="75000"/>
                  </a:schemeClr>
                </a:solidFill>
              </a:rPr>
              <a:t>Number </a:t>
            </a:r>
            <a:r>
              <a:rPr lang="en-US" sz="2400" b="1" dirty="0">
                <a:solidFill>
                  <a:schemeClr val="accent1">
                    <a:lumMod val="75000"/>
                  </a:schemeClr>
                </a:solidFill>
              </a:rPr>
              <a:t>One: </a:t>
            </a:r>
            <a:r>
              <a:rPr lang="en-US" sz="2400" dirty="0"/>
              <a:t>Physiological needs must be met first: food, rest, air </a:t>
            </a:r>
            <a:r>
              <a:rPr lang="en-US" sz="2400" dirty="0" smtClean="0"/>
              <a:t>,</a:t>
            </a:r>
            <a:r>
              <a:rPr lang="en-US" sz="2400" dirty="0"/>
              <a:t>water. </a:t>
            </a:r>
          </a:p>
          <a:p>
            <a:pPr marL="0" indent="0" algn="l">
              <a:buNone/>
            </a:pPr>
            <a:r>
              <a:rPr lang="en-US" sz="2400" b="1" dirty="0" smtClean="0">
                <a:solidFill>
                  <a:schemeClr val="accent1">
                    <a:lumMod val="75000"/>
                  </a:schemeClr>
                </a:solidFill>
              </a:rPr>
              <a:t>Number </a:t>
            </a:r>
            <a:r>
              <a:rPr lang="en-US" sz="2400" b="1" dirty="0">
                <a:solidFill>
                  <a:schemeClr val="accent1">
                    <a:lumMod val="75000"/>
                  </a:schemeClr>
                </a:solidFill>
              </a:rPr>
              <a:t>Two: </a:t>
            </a:r>
            <a:r>
              <a:rPr lang="en-US" sz="2400" dirty="0"/>
              <a:t>Activity is needed for stimulation, novelty, and </a:t>
            </a:r>
            <a:r>
              <a:rPr lang="en-US" sz="2400" dirty="0" smtClean="0"/>
              <a:t>change</a:t>
            </a:r>
            <a:r>
              <a:rPr lang="en-US" sz="2400" dirty="0"/>
              <a:t>. </a:t>
            </a:r>
          </a:p>
          <a:p>
            <a:pPr marL="0" indent="0" algn="l">
              <a:buNone/>
            </a:pPr>
            <a:r>
              <a:rPr lang="en-US" sz="2400" b="1" dirty="0" smtClean="0">
                <a:solidFill>
                  <a:schemeClr val="accent1">
                    <a:lumMod val="75000"/>
                  </a:schemeClr>
                </a:solidFill>
              </a:rPr>
              <a:t>Number </a:t>
            </a:r>
            <a:r>
              <a:rPr lang="en-US" sz="2400" b="1" dirty="0">
                <a:solidFill>
                  <a:schemeClr val="accent1">
                    <a:lumMod val="75000"/>
                  </a:schemeClr>
                </a:solidFill>
              </a:rPr>
              <a:t>Three: </a:t>
            </a:r>
            <a:r>
              <a:rPr lang="en-US" sz="2400" dirty="0"/>
              <a:t>The child has the need to be protected from harm </a:t>
            </a:r>
            <a:r>
              <a:rPr lang="en-US" sz="2400" dirty="0" smtClean="0"/>
              <a:t>and </a:t>
            </a:r>
            <a:r>
              <a:rPr lang="en-US" sz="2400" dirty="0"/>
              <a:t>feel safe. </a:t>
            </a:r>
          </a:p>
          <a:p>
            <a:pPr marL="0" indent="0" algn="l">
              <a:buNone/>
            </a:pPr>
            <a:r>
              <a:rPr lang="en-US" sz="2400" b="1" dirty="0" smtClean="0">
                <a:solidFill>
                  <a:schemeClr val="accent1">
                    <a:lumMod val="75000"/>
                  </a:schemeClr>
                </a:solidFill>
              </a:rPr>
              <a:t>Number </a:t>
            </a:r>
            <a:r>
              <a:rPr lang="en-US" sz="2400" b="1" dirty="0">
                <a:solidFill>
                  <a:schemeClr val="accent1">
                    <a:lumMod val="75000"/>
                  </a:schemeClr>
                </a:solidFill>
              </a:rPr>
              <a:t>Four: </a:t>
            </a:r>
            <a:r>
              <a:rPr lang="en-US" sz="2400" dirty="0"/>
              <a:t>Feeling loved and part of a group. </a:t>
            </a:r>
          </a:p>
          <a:p>
            <a:pPr marL="0" indent="0" algn="l">
              <a:buNone/>
            </a:pPr>
            <a:r>
              <a:rPr lang="en-US" sz="2400" b="1" dirty="0" smtClean="0">
                <a:solidFill>
                  <a:schemeClr val="accent1">
                    <a:lumMod val="75000"/>
                  </a:schemeClr>
                </a:solidFill>
              </a:rPr>
              <a:t>Number </a:t>
            </a:r>
            <a:r>
              <a:rPr lang="en-US" sz="2400" b="1" dirty="0">
                <a:solidFill>
                  <a:schemeClr val="accent1">
                    <a:lumMod val="75000"/>
                  </a:schemeClr>
                </a:solidFill>
              </a:rPr>
              <a:t>Five: </a:t>
            </a:r>
            <a:r>
              <a:rPr lang="en-US" sz="2400" dirty="0"/>
              <a:t>Esteem needs to develop—the need to respect </a:t>
            </a:r>
            <a:r>
              <a:rPr lang="en-US" sz="2400" dirty="0" smtClean="0"/>
              <a:t>yourself </a:t>
            </a:r>
            <a:r>
              <a:rPr lang="en-US" sz="2400" dirty="0"/>
              <a:t>and be respected by others. </a:t>
            </a:r>
          </a:p>
          <a:p>
            <a:pPr marL="0" indent="0" algn="l">
              <a:buNone/>
            </a:pPr>
            <a:r>
              <a:rPr lang="en-US" sz="2400" b="1" dirty="0" smtClean="0">
                <a:solidFill>
                  <a:schemeClr val="accent1">
                    <a:lumMod val="75000"/>
                  </a:schemeClr>
                </a:solidFill>
              </a:rPr>
              <a:t>Number Six: </a:t>
            </a:r>
            <a:r>
              <a:rPr lang="en-US" sz="2400" dirty="0" smtClean="0"/>
              <a:t>Self-actualization, or becoming a complete person and reaching your greatest potential</a:t>
            </a:r>
            <a:endParaRPr lang="en-US" sz="2400" dirty="0"/>
          </a:p>
        </p:txBody>
      </p:sp>
    </p:spTree>
    <p:extLst>
      <p:ext uri="{BB962C8B-B14F-4D97-AF65-F5344CB8AC3E}">
        <p14:creationId xmlns:p14="http://schemas.microsoft.com/office/powerpoint/2010/main" val="33992098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6"/>
            <a:ext cx="10515600" cy="5811838"/>
          </a:xfrm>
        </p:spPr>
        <p:txBody>
          <a:bodyPr>
            <a:normAutofit/>
          </a:bodyPr>
          <a:lstStyle/>
          <a:p>
            <a:pPr marL="0" indent="0" algn="l">
              <a:buNone/>
            </a:pPr>
            <a:r>
              <a:rPr lang="en-US" sz="2400" b="1" dirty="0">
                <a:solidFill>
                  <a:srgbClr val="FF0000"/>
                </a:solidFill>
                <a:effectLst>
                  <a:outerShdw blurRad="38100" dist="38100" dir="2700000" algn="tl">
                    <a:srgbClr val="000000">
                      <a:alpha val="43137"/>
                    </a:srgbClr>
                  </a:outerShdw>
                </a:effectLst>
                <a:latin typeface="Algerian" panose="04020705040A02060702" pitchFamily="82" charset="0"/>
              </a:rPr>
              <a:t>The Growth of </a:t>
            </a:r>
            <a:r>
              <a:rPr lang="en-US" sz="2400" b="1" dirty="0" smtClean="0">
                <a:solidFill>
                  <a:srgbClr val="FF0000"/>
                </a:solidFill>
                <a:effectLst>
                  <a:outerShdw blurRad="38100" dist="38100" dir="2700000" algn="tl">
                    <a:srgbClr val="000000">
                      <a:alpha val="43137"/>
                    </a:srgbClr>
                  </a:outerShdw>
                </a:effectLst>
                <a:latin typeface="Algerian" panose="04020705040A02060702" pitchFamily="82" charset="0"/>
              </a:rPr>
              <a:t>neonate  </a:t>
            </a:r>
            <a:r>
              <a:rPr lang="en-US" sz="2400" b="1" dirty="0">
                <a:solidFill>
                  <a:srgbClr val="FF0000"/>
                </a:solidFill>
                <a:effectLst>
                  <a:outerShdw blurRad="38100" dist="38100" dir="2700000" algn="tl">
                    <a:srgbClr val="000000">
                      <a:alpha val="43137"/>
                    </a:srgbClr>
                  </a:outerShdw>
                </a:effectLst>
                <a:latin typeface="Algerian" panose="04020705040A02060702" pitchFamily="82" charset="0"/>
              </a:rPr>
              <a:t>stage:-</a:t>
            </a:r>
          </a:p>
          <a:p>
            <a:pPr marL="0" indent="0" algn="l">
              <a:buNone/>
            </a:pPr>
            <a:r>
              <a:rPr lang="en-US" b="1" dirty="0">
                <a:latin typeface="Agency FB" panose="020B0503020202020204" pitchFamily="34" charset="0"/>
              </a:rPr>
              <a:t>1-Physical growth:-</a:t>
            </a:r>
          </a:p>
          <a:p>
            <a:pPr marL="0" indent="0" algn="l">
              <a:buNone/>
            </a:pPr>
            <a:r>
              <a:rPr lang="en-US" sz="2400" b="1" dirty="0">
                <a:solidFill>
                  <a:schemeClr val="accent6">
                    <a:lumMod val="75000"/>
                  </a:schemeClr>
                </a:solidFill>
              </a:rPr>
              <a:t>1- Weight:</a:t>
            </a:r>
          </a:p>
          <a:p>
            <a:pPr algn="l" rtl="0">
              <a:buFont typeface="Wingdings" panose="05000000000000000000" pitchFamily="2" charset="2"/>
              <a:buChar char="Ø"/>
            </a:pPr>
            <a:r>
              <a:rPr lang="en-US" sz="2400" dirty="0"/>
              <a:t>	Weight = 2.700 – 4 kg</a:t>
            </a:r>
          </a:p>
          <a:p>
            <a:pPr algn="l" rtl="0">
              <a:buFont typeface="Wingdings" panose="05000000000000000000" pitchFamily="2" charset="2"/>
              <a:buChar char="Ø"/>
            </a:pPr>
            <a:r>
              <a:rPr lang="en-US" sz="2400" dirty="0"/>
              <a:t>	</a:t>
            </a:r>
            <a:r>
              <a:rPr lang="en-US" sz="2400" dirty="0" err="1"/>
              <a:t>Wt</a:t>
            </a:r>
            <a:r>
              <a:rPr lang="en-US" sz="2400" dirty="0"/>
              <a:t> loss 5% -10%  by 3-4 days after birth</a:t>
            </a:r>
          </a:p>
          <a:p>
            <a:pPr algn="l" rtl="0">
              <a:buFont typeface="Wingdings" panose="05000000000000000000" pitchFamily="2" charset="2"/>
              <a:buChar char="Ø"/>
            </a:pPr>
            <a:r>
              <a:rPr lang="en-US" sz="2400" dirty="0"/>
              <a:t>	</a:t>
            </a:r>
            <a:r>
              <a:rPr lang="en-US" sz="2400" dirty="0" err="1"/>
              <a:t>Wt</a:t>
            </a:r>
            <a:r>
              <a:rPr lang="en-US" sz="2400" dirty="0"/>
              <a:t> gain by 10th days of life</a:t>
            </a:r>
          </a:p>
          <a:p>
            <a:pPr marL="0" indent="0" algn="l">
              <a:buNone/>
            </a:pPr>
            <a:r>
              <a:rPr lang="en-US" sz="2400" b="1" dirty="0"/>
              <a:t>Note : They lose 5 %  to 10 % of weight by 3-4 days after birth as result of :</a:t>
            </a:r>
          </a:p>
          <a:p>
            <a:pPr algn="l" rtl="0">
              <a:buFont typeface="Wingdings" panose="05000000000000000000" pitchFamily="2" charset="2"/>
              <a:buChar char="Ø"/>
            </a:pPr>
            <a:r>
              <a:rPr lang="en-US" sz="2400" dirty="0"/>
              <a:t>	Withdrawal of hormones from mother.</a:t>
            </a:r>
          </a:p>
          <a:p>
            <a:pPr algn="l" rtl="0">
              <a:buFont typeface="Wingdings" panose="05000000000000000000" pitchFamily="2" charset="2"/>
              <a:buChar char="Ø"/>
            </a:pPr>
            <a:r>
              <a:rPr lang="en-US" sz="2400" dirty="0"/>
              <a:t>	Loss of excessive extra cellular fluid.</a:t>
            </a:r>
          </a:p>
          <a:p>
            <a:pPr algn="l" rtl="0">
              <a:buFont typeface="Wingdings" panose="05000000000000000000" pitchFamily="2" charset="2"/>
              <a:buChar char="Ø"/>
            </a:pPr>
            <a:r>
              <a:rPr lang="en-US" sz="2400" dirty="0"/>
              <a:t>	Passage of meconium (feces) and urine.</a:t>
            </a:r>
          </a:p>
          <a:p>
            <a:pPr algn="l" rtl="0">
              <a:buFont typeface="Wingdings" panose="05000000000000000000" pitchFamily="2" charset="2"/>
              <a:buChar char="Ø"/>
            </a:pPr>
            <a:r>
              <a:rPr lang="en-US" sz="2400" dirty="0"/>
              <a:t>	Limited food intake.</a:t>
            </a:r>
          </a:p>
          <a:p>
            <a:pPr marL="0" indent="0" algn="l">
              <a:buNone/>
            </a:pPr>
            <a:endParaRPr lang="en-US" sz="2400" dirty="0"/>
          </a:p>
        </p:txBody>
      </p:sp>
    </p:spTree>
    <p:extLst>
      <p:ext uri="{BB962C8B-B14F-4D97-AF65-F5344CB8AC3E}">
        <p14:creationId xmlns:p14="http://schemas.microsoft.com/office/powerpoint/2010/main" val="2205946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endParaRPr lang="en-US" dirty="0"/>
          </a:p>
        </p:txBody>
      </p:sp>
      <p:sp>
        <p:nvSpPr>
          <p:cNvPr id="3" name="عنصر نائب للمحتوى 2"/>
          <p:cNvSpPr>
            <a:spLocks noGrp="1"/>
          </p:cNvSpPr>
          <p:nvPr>
            <p:ph idx="1"/>
          </p:nvPr>
        </p:nvSpPr>
        <p:spPr/>
        <p:txBody>
          <a:bodyPr>
            <a:normAutofit fontScale="92500" lnSpcReduction="20000"/>
          </a:bodyPr>
          <a:lstStyle/>
          <a:p>
            <a:pPr marL="0" indent="0" algn="l">
              <a:buNone/>
            </a:pPr>
            <a:r>
              <a:rPr lang="en-US" b="1" dirty="0">
                <a:solidFill>
                  <a:srgbClr val="FF0000"/>
                </a:solidFill>
              </a:rPr>
              <a:t>Accident prevention</a:t>
            </a:r>
          </a:p>
          <a:p>
            <a:pPr marL="0" indent="0" algn="l" rtl="0">
              <a:buNone/>
            </a:pPr>
            <a:r>
              <a:rPr lang="en-US" dirty="0"/>
              <a:t>Common </a:t>
            </a:r>
            <a:r>
              <a:rPr lang="en-US" b="1" dirty="0"/>
              <a:t>infants </a:t>
            </a:r>
            <a:r>
              <a:rPr lang="en-US" dirty="0"/>
              <a:t>Accidents and Injuries</a:t>
            </a:r>
          </a:p>
          <a:p>
            <a:pPr marL="0" indent="0" algn="l" rtl="0">
              <a:buNone/>
            </a:pPr>
            <a:r>
              <a:rPr lang="en-US" dirty="0"/>
              <a:t>1</a:t>
            </a:r>
            <a:r>
              <a:rPr lang="en-US" dirty="0" smtClean="0"/>
              <a:t>. Aspiration </a:t>
            </a:r>
            <a:r>
              <a:rPr lang="en-US" dirty="0"/>
              <a:t>(small things)</a:t>
            </a:r>
          </a:p>
          <a:p>
            <a:pPr marL="0" indent="0" algn="l" rtl="0">
              <a:buNone/>
            </a:pPr>
            <a:r>
              <a:rPr lang="en-US" dirty="0"/>
              <a:t>2</a:t>
            </a:r>
            <a:r>
              <a:rPr lang="en-US" dirty="0" smtClean="0"/>
              <a:t>. Burn </a:t>
            </a:r>
            <a:endParaRPr lang="en-US" dirty="0"/>
          </a:p>
          <a:p>
            <a:pPr marL="0" indent="0" algn="l" rtl="0">
              <a:buNone/>
            </a:pPr>
            <a:r>
              <a:rPr lang="en-US" dirty="0"/>
              <a:t>3</a:t>
            </a:r>
            <a:r>
              <a:rPr lang="en-US" dirty="0" smtClean="0"/>
              <a:t>. Falls </a:t>
            </a:r>
            <a:endParaRPr lang="en-US" dirty="0"/>
          </a:p>
          <a:p>
            <a:pPr marL="0" indent="0" algn="l" rtl="0">
              <a:buNone/>
            </a:pPr>
            <a:r>
              <a:rPr lang="en-US" dirty="0"/>
              <a:t>4</a:t>
            </a:r>
            <a:r>
              <a:rPr lang="en-US" dirty="0" smtClean="0"/>
              <a:t>. Injury </a:t>
            </a:r>
            <a:r>
              <a:rPr lang="en-US" dirty="0"/>
              <a:t>by sharp instruments </a:t>
            </a:r>
          </a:p>
          <a:p>
            <a:pPr marL="0" indent="0" algn="l" rtl="0">
              <a:buNone/>
            </a:pPr>
            <a:r>
              <a:rPr lang="en-US" dirty="0"/>
              <a:t>5</a:t>
            </a:r>
            <a:r>
              <a:rPr lang="en-US" dirty="0" smtClean="0"/>
              <a:t>. Drowning</a:t>
            </a:r>
            <a:endParaRPr lang="en-US" dirty="0"/>
          </a:p>
          <a:p>
            <a:pPr marL="0" indent="0" algn="l" rtl="0">
              <a:buNone/>
            </a:pPr>
            <a:r>
              <a:rPr lang="en-US" dirty="0"/>
              <a:t>6</a:t>
            </a:r>
            <a:r>
              <a:rPr lang="en-US" dirty="0" smtClean="0"/>
              <a:t>. Suffocation </a:t>
            </a:r>
            <a:endParaRPr lang="en-US" dirty="0"/>
          </a:p>
          <a:p>
            <a:pPr marL="0" indent="0" algn="l" rtl="0">
              <a:buNone/>
            </a:pPr>
            <a:r>
              <a:rPr lang="en-US" dirty="0"/>
              <a:t>7</a:t>
            </a:r>
            <a:r>
              <a:rPr lang="en-US" dirty="0" smtClean="0"/>
              <a:t>. Poisoning </a:t>
            </a:r>
            <a:endParaRPr lang="en-US" dirty="0"/>
          </a:p>
          <a:p>
            <a:pPr marL="0" indent="0" algn="l" rtl="0">
              <a:buNone/>
            </a:pPr>
            <a:r>
              <a:rPr lang="en-US" dirty="0"/>
              <a:t>8</a:t>
            </a:r>
            <a:r>
              <a:rPr lang="en-US" dirty="0" smtClean="0"/>
              <a:t>. Motor </a:t>
            </a:r>
            <a:r>
              <a:rPr lang="en-US" dirty="0"/>
              <a:t>damage </a:t>
            </a:r>
          </a:p>
          <a:p>
            <a:pPr marL="0" indent="0" algn="l">
              <a:buNone/>
            </a:pPr>
            <a:endParaRPr lang="en-US" dirty="0"/>
          </a:p>
        </p:txBody>
      </p:sp>
    </p:spTree>
    <p:extLst>
      <p:ext uri="{BB962C8B-B14F-4D97-AF65-F5344CB8AC3E}">
        <p14:creationId xmlns:p14="http://schemas.microsoft.com/office/powerpoint/2010/main" val="28347488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solidFill>
                  <a:srgbClr val="FF0000"/>
                </a:solidFill>
              </a:rPr>
              <a:t>Prevention</a:t>
            </a:r>
          </a:p>
          <a:p>
            <a:pPr marL="0" indent="0" algn="l" rtl="0">
              <a:buNone/>
            </a:pPr>
            <a:r>
              <a:rPr lang="en-US" dirty="0"/>
              <a:t>1</a:t>
            </a:r>
            <a:r>
              <a:rPr lang="en-US" dirty="0" smtClean="0"/>
              <a:t>. Instructing </a:t>
            </a:r>
            <a:r>
              <a:rPr lang="en-US" dirty="0"/>
              <a:t>parents to maintain a safe environment for the infant by keeping breakables, sharp objects, and harmful substances out of reach.</a:t>
            </a:r>
          </a:p>
          <a:p>
            <a:pPr marL="0" indent="0" algn="l" rtl="0">
              <a:buNone/>
            </a:pPr>
            <a:r>
              <a:rPr lang="en-US" dirty="0"/>
              <a:t>2</a:t>
            </a:r>
            <a:r>
              <a:rPr lang="en-US" dirty="0" smtClean="0"/>
              <a:t>. Alert </a:t>
            </a:r>
            <a:r>
              <a:rPr lang="en-US" dirty="0"/>
              <a:t>parents to age-specific potential injury sources and accident-prevention strategies.</a:t>
            </a:r>
          </a:p>
          <a:p>
            <a:pPr marL="0" indent="0" algn="l" rtl="0">
              <a:buNone/>
            </a:pPr>
            <a:r>
              <a:rPr lang="en-US" dirty="0"/>
              <a:t>3</a:t>
            </a:r>
            <a:r>
              <a:rPr lang="en-US" dirty="0" smtClean="0"/>
              <a:t>. Encourage </a:t>
            </a:r>
            <a:r>
              <a:rPr lang="en-US" dirty="0"/>
              <a:t>parents to avoid repetitive negative expressions for the sake of safety and to stress positive aspects of the infant's behavior, such as playing with suitable.</a:t>
            </a:r>
          </a:p>
        </p:txBody>
      </p:sp>
    </p:spTree>
    <p:extLst>
      <p:ext uri="{BB962C8B-B14F-4D97-AF65-F5344CB8AC3E}">
        <p14:creationId xmlns:p14="http://schemas.microsoft.com/office/powerpoint/2010/main" val="24476105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a:xfrm>
            <a:off x="838200" y="365125"/>
            <a:ext cx="10515600" cy="5811838"/>
          </a:xfrm>
        </p:spPr>
        <p:txBody>
          <a:bodyPr>
            <a:normAutofit/>
          </a:bodyPr>
          <a:lstStyle/>
          <a:p>
            <a:pPr marL="0" indent="0" algn="l">
              <a:buNone/>
            </a:pPr>
            <a:r>
              <a:rPr lang="en-US" b="1" dirty="0">
                <a:solidFill>
                  <a:srgbClr val="FF0000"/>
                </a:solidFill>
              </a:rPr>
              <a:t>NEWBORN AND INFANT </a:t>
            </a:r>
            <a:r>
              <a:rPr lang="en-US" b="1" dirty="0" smtClean="0">
                <a:solidFill>
                  <a:srgbClr val="FF0000"/>
                </a:solidFill>
              </a:rPr>
              <a:t>CARE </a:t>
            </a:r>
            <a:r>
              <a:rPr lang="en-US" b="1" dirty="0">
                <a:solidFill>
                  <a:srgbClr val="FF0000"/>
                </a:solidFill>
              </a:rPr>
              <a:t>GIVING </a:t>
            </a:r>
            <a:r>
              <a:rPr lang="en-US" b="1" dirty="0" smtClean="0">
                <a:solidFill>
                  <a:srgbClr val="FF0000"/>
                </a:solidFill>
              </a:rPr>
              <a:t>GUIDELINES</a:t>
            </a:r>
            <a:endParaRPr lang="en-US" b="1" dirty="0">
              <a:solidFill>
                <a:srgbClr val="FF0000"/>
              </a:solidFill>
            </a:endParaRPr>
          </a:p>
          <a:p>
            <a:pPr algn="l" rtl="0"/>
            <a:r>
              <a:rPr lang="en-US" dirty="0"/>
              <a:t>Establish a daily routine</a:t>
            </a:r>
          </a:p>
          <a:p>
            <a:pPr algn="l" rtl="0"/>
            <a:r>
              <a:rPr lang="en-US" dirty="0"/>
              <a:t>Talk to infants</a:t>
            </a:r>
          </a:p>
          <a:p>
            <a:pPr algn="l" rtl="0"/>
            <a:r>
              <a:rPr lang="en-US" dirty="0"/>
              <a:t>Hold infants close while giving care </a:t>
            </a:r>
          </a:p>
          <a:p>
            <a:pPr algn="l" rtl="0"/>
            <a:r>
              <a:rPr lang="en-US" dirty="0"/>
              <a:t>Provide an interesting environment</a:t>
            </a:r>
          </a:p>
          <a:p>
            <a:pPr algn="l" rtl="0"/>
            <a:r>
              <a:rPr lang="en-US" dirty="0"/>
              <a:t>Be relaxed and calm</a:t>
            </a:r>
          </a:p>
          <a:p>
            <a:pPr algn="l" rtl="0"/>
            <a:r>
              <a:rPr lang="en-US" dirty="0"/>
              <a:t>When holding young infants, support their head and neck.</a:t>
            </a:r>
          </a:p>
          <a:p>
            <a:pPr algn="l" rtl="0"/>
            <a:r>
              <a:rPr lang="en-US" dirty="0"/>
              <a:t>Make the environment safe for the child by removing harmful </a:t>
            </a:r>
          </a:p>
          <a:p>
            <a:pPr algn="l" rtl="0"/>
            <a:r>
              <a:rPr lang="en-US" dirty="0"/>
              <a:t>objects that are within their reach. </a:t>
            </a:r>
          </a:p>
          <a:p>
            <a:pPr algn="l" rtl="0"/>
            <a:r>
              <a:rPr lang="en-US" dirty="0"/>
              <a:t>Choose toys that are safe; check the size and sturdiness.</a:t>
            </a:r>
          </a:p>
          <a:p>
            <a:pPr algn="l" rtl="0"/>
            <a:r>
              <a:rPr lang="en-US" dirty="0"/>
              <a:t>Pay special attention to their safety when they are crawling.</a:t>
            </a:r>
          </a:p>
        </p:txBody>
      </p:sp>
    </p:spTree>
    <p:extLst>
      <p:ext uri="{BB962C8B-B14F-4D97-AF65-F5344CB8AC3E}">
        <p14:creationId xmlns:p14="http://schemas.microsoft.com/office/powerpoint/2010/main" val="22387023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solidFill>
                  <a:srgbClr val="FF0000"/>
                </a:solidFill>
              </a:rPr>
              <a:t>SUMMARY OF NURSING </a:t>
            </a:r>
            <a:r>
              <a:rPr lang="en-US" b="1" dirty="0" smtClean="0">
                <a:solidFill>
                  <a:srgbClr val="FF0000"/>
                </a:solidFill>
              </a:rPr>
              <a:t>INTERVENTIONS</a:t>
            </a:r>
            <a:endParaRPr lang="en-US" b="1" dirty="0">
              <a:solidFill>
                <a:srgbClr val="FF0000"/>
              </a:solidFill>
            </a:endParaRPr>
          </a:p>
          <a:p>
            <a:pPr marL="0" indent="0" algn="l">
              <a:buNone/>
            </a:pPr>
            <a:r>
              <a:rPr lang="en-US" dirty="0"/>
              <a:t>▪Encourage parents to hold and stay with </a:t>
            </a:r>
            <a:r>
              <a:rPr lang="en-US" dirty="0" smtClean="0"/>
              <a:t>infant</a:t>
            </a:r>
            <a:r>
              <a:rPr lang="en-US" dirty="0"/>
              <a:t>. </a:t>
            </a:r>
          </a:p>
          <a:p>
            <a:pPr marL="0" indent="0" algn="l">
              <a:buNone/>
            </a:pPr>
            <a:r>
              <a:rPr lang="en-US" dirty="0"/>
              <a:t>▪Provide opportunities for sucking. </a:t>
            </a:r>
          </a:p>
          <a:p>
            <a:pPr marL="0" indent="0" algn="l">
              <a:buNone/>
            </a:pPr>
            <a:r>
              <a:rPr lang="en-US" dirty="0"/>
              <a:t>▪Provide infant with toys that give comfort </a:t>
            </a:r>
            <a:r>
              <a:rPr lang="en-US" dirty="0" smtClean="0"/>
              <a:t>or </a:t>
            </a:r>
            <a:r>
              <a:rPr lang="en-US" dirty="0"/>
              <a:t>stimulate </a:t>
            </a:r>
            <a:r>
              <a:rPr lang="en-US" dirty="0" smtClean="0"/>
              <a:t>interest</a:t>
            </a:r>
            <a:endParaRPr lang="en-US" dirty="0"/>
          </a:p>
        </p:txBody>
      </p:sp>
    </p:spTree>
    <p:extLst>
      <p:ext uri="{BB962C8B-B14F-4D97-AF65-F5344CB8AC3E}">
        <p14:creationId xmlns:p14="http://schemas.microsoft.com/office/powerpoint/2010/main" val="14158868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dirty="0" smtClean="0"/>
              <a:t>Home work </a:t>
            </a:r>
            <a:endParaRPr lang="en-US" dirty="0"/>
          </a:p>
        </p:txBody>
      </p:sp>
      <p:sp>
        <p:nvSpPr>
          <p:cNvPr id="3" name="عنصر نائب للمحتوى 2"/>
          <p:cNvSpPr>
            <a:spLocks noGrp="1"/>
          </p:cNvSpPr>
          <p:nvPr>
            <p:ph idx="1"/>
          </p:nvPr>
        </p:nvSpPr>
        <p:spPr/>
        <p:txBody>
          <a:bodyPr/>
          <a:lstStyle/>
          <a:p>
            <a:pPr marL="0" indent="0" algn="l">
              <a:buNone/>
            </a:pPr>
            <a:r>
              <a:rPr lang="en-US" dirty="0" smtClean="0"/>
              <a:t>What are the Problems </a:t>
            </a:r>
            <a:r>
              <a:rPr lang="en-US" dirty="0"/>
              <a:t>of neonate </a:t>
            </a:r>
            <a:r>
              <a:rPr lang="en-US" dirty="0" smtClean="0"/>
              <a:t>child?</a:t>
            </a:r>
          </a:p>
          <a:p>
            <a:pPr marL="0" indent="0" algn="l">
              <a:buNone/>
            </a:pPr>
            <a:r>
              <a:rPr lang="en-US" dirty="0"/>
              <a:t> Daily Living </a:t>
            </a:r>
            <a:r>
              <a:rPr lang="en-US" dirty="0" smtClean="0"/>
              <a:t>Activities in neonate ? </a:t>
            </a:r>
          </a:p>
          <a:p>
            <a:pPr marL="0" indent="0" algn="l">
              <a:buNone/>
            </a:pPr>
            <a:endParaRPr lang="en-US" dirty="0" smtClean="0"/>
          </a:p>
          <a:p>
            <a:pPr marL="0" indent="0" algn="l">
              <a:buNone/>
            </a:pPr>
            <a:endParaRPr lang="en-US" dirty="0"/>
          </a:p>
          <a:p>
            <a:pPr marL="0" indent="0" algn="l">
              <a:buNone/>
            </a:pPr>
            <a:endParaRPr lang="en-US" dirty="0"/>
          </a:p>
        </p:txBody>
      </p:sp>
    </p:spTree>
    <p:extLst>
      <p:ext uri="{BB962C8B-B14F-4D97-AF65-F5344CB8AC3E}">
        <p14:creationId xmlns:p14="http://schemas.microsoft.com/office/powerpoint/2010/main" val="4769902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944" y="1690689"/>
            <a:ext cx="11050073" cy="4748748"/>
          </a:xfrm>
        </p:spPr>
      </p:pic>
    </p:spTree>
    <p:extLst>
      <p:ext uri="{BB962C8B-B14F-4D97-AF65-F5344CB8AC3E}">
        <p14:creationId xmlns:p14="http://schemas.microsoft.com/office/powerpoint/2010/main" val="1021695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solidFill>
                  <a:schemeClr val="accent6">
                    <a:lumMod val="75000"/>
                  </a:schemeClr>
                </a:solidFill>
              </a:rPr>
              <a:t>2- Height:-</a:t>
            </a:r>
          </a:p>
          <a:p>
            <a:pPr algn="l" rtl="0">
              <a:buFont typeface="Wingdings" panose="05000000000000000000" pitchFamily="2" charset="2"/>
              <a:buChar char="Ø"/>
            </a:pPr>
            <a:r>
              <a:rPr lang="en-US" dirty="0"/>
              <a:t>	Boys average </a:t>
            </a:r>
            <a:r>
              <a:rPr lang="en-US" dirty="0" err="1"/>
              <a:t>Ht</a:t>
            </a:r>
            <a:r>
              <a:rPr lang="en-US" dirty="0"/>
              <a:t> = 50 cm </a:t>
            </a:r>
          </a:p>
          <a:p>
            <a:pPr algn="l" rtl="0">
              <a:buFont typeface="Wingdings" panose="05000000000000000000" pitchFamily="2" charset="2"/>
              <a:buChar char="Ø"/>
            </a:pPr>
            <a:r>
              <a:rPr lang="en-US" dirty="0"/>
              <a:t>	Girls average </a:t>
            </a:r>
            <a:r>
              <a:rPr lang="en-US" dirty="0" err="1"/>
              <a:t>Ht</a:t>
            </a:r>
            <a:r>
              <a:rPr lang="en-US" dirty="0"/>
              <a:t> = 49 cm </a:t>
            </a:r>
          </a:p>
          <a:p>
            <a:pPr algn="l" rtl="0">
              <a:buFont typeface="Wingdings" panose="05000000000000000000" pitchFamily="2" charset="2"/>
              <a:buChar char="Ø"/>
            </a:pPr>
            <a:r>
              <a:rPr lang="en-US" dirty="0"/>
              <a:t>	Normal range for both (47.5- 53.75 cm)</a:t>
            </a:r>
          </a:p>
          <a:p>
            <a:pPr marL="0" indent="0" algn="l">
              <a:buNone/>
            </a:pPr>
            <a:r>
              <a:rPr lang="en-US" b="1" dirty="0">
                <a:solidFill>
                  <a:schemeClr val="accent6">
                    <a:lumMod val="75000"/>
                  </a:schemeClr>
                </a:solidFill>
              </a:rPr>
              <a:t>3- Head circumference:</a:t>
            </a:r>
          </a:p>
          <a:p>
            <a:pPr algn="l" rtl="0">
              <a:buFont typeface="Wingdings" panose="05000000000000000000" pitchFamily="2" charset="2"/>
              <a:buChar char="Ø"/>
            </a:pPr>
            <a:r>
              <a:rPr lang="en-US" dirty="0"/>
              <a:t>	Head circumference: Range: 33-35 cm	 </a:t>
            </a:r>
          </a:p>
          <a:p>
            <a:pPr algn="l" rtl="0">
              <a:buFont typeface="Wingdings" panose="05000000000000000000" pitchFamily="2" charset="2"/>
              <a:buChar char="Ø"/>
            </a:pPr>
            <a:r>
              <a:rPr lang="en-US" dirty="0"/>
              <a:t>	Head is ¼ total body length </a:t>
            </a:r>
          </a:p>
          <a:p>
            <a:pPr algn="l" rtl="0">
              <a:buFont typeface="Wingdings" panose="05000000000000000000" pitchFamily="2" charset="2"/>
              <a:buChar char="Ø"/>
            </a:pPr>
            <a:r>
              <a:rPr lang="en-US" dirty="0"/>
              <a:t>	Skull has 2 fontanels (anterior &amp; posterior)</a:t>
            </a:r>
          </a:p>
          <a:p>
            <a:pPr marL="0" indent="0" algn="l">
              <a:buNone/>
            </a:pPr>
            <a:endParaRPr lang="en-US" dirty="0"/>
          </a:p>
        </p:txBody>
      </p:sp>
    </p:spTree>
    <p:extLst>
      <p:ext uri="{BB962C8B-B14F-4D97-AF65-F5344CB8AC3E}">
        <p14:creationId xmlns:p14="http://schemas.microsoft.com/office/powerpoint/2010/main" val="64170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755337"/>
          </a:xfrm>
        </p:spPr>
        <p:txBody>
          <a:bodyPr>
            <a:normAutofit/>
          </a:bodyPr>
          <a:lstStyle/>
          <a:p>
            <a:pPr algn="l"/>
            <a:r>
              <a:rPr lang="en-US" sz="2800" b="1" dirty="0" smtClean="0">
                <a:solidFill>
                  <a:srgbClr val="FF0000"/>
                </a:solidFill>
                <a:latin typeface="+mn-lt"/>
              </a:rPr>
              <a:t>fontanels</a:t>
            </a:r>
            <a:endParaRPr lang="en-US" sz="2800" b="1" dirty="0">
              <a:solidFill>
                <a:srgbClr val="FF0000"/>
              </a:solidFill>
              <a:latin typeface="+mn-lt"/>
            </a:endParaRPr>
          </a:p>
        </p:txBody>
      </p:sp>
      <p:sp>
        <p:nvSpPr>
          <p:cNvPr id="3" name="عنصر نائب للمحتوى 2"/>
          <p:cNvSpPr>
            <a:spLocks noGrp="1"/>
          </p:cNvSpPr>
          <p:nvPr>
            <p:ph idx="1"/>
          </p:nvPr>
        </p:nvSpPr>
        <p:spPr>
          <a:xfrm>
            <a:off x="838200" y="1120462"/>
            <a:ext cx="10515600" cy="5056501"/>
          </a:xfrm>
        </p:spPr>
        <p:txBody>
          <a:bodyPr>
            <a:normAutofit/>
          </a:bodyPr>
          <a:lstStyle/>
          <a:p>
            <a:pPr algn="l" rtl="0">
              <a:buFont typeface="Wingdings" panose="05000000000000000000" pitchFamily="2" charset="2"/>
              <a:buChar char="Ø"/>
            </a:pPr>
            <a:r>
              <a:rPr lang="en-US" sz="2400" dirty="0" smtClean="0"/>
              <a:t>Posterior </a:t>
            </a:r>
            <a:r>
              <a:rPr lang="en-US" sz="2400" dirty="0"/>
              <a:t>fontanel closes </a:t>
            </a:r>
            <a:r>
              <a:rPr lang="en-US" sz="2400" dirty="0" smtClean="0"/>
              <a:t>2 months of </a:t>
            </a:r>
            <a:r>
              <a:rPr lang="en-US" sz="2400" dirty="0"/>
              <a:t>age.</a:t>
            </a:r>
          </a:p>
          <a:p>
            <a:pPr algn="l" rtl="0">
              <a:buFont typeface="Wingdings" panose="05000000000000000000" pitchFamily="2" charset="2"/>
              <a:buChar char="Ø"/>
            </a:pPr>
            <a:r>
              <a:rPr lang="en-US" sz="2400" dirty="0"/>
              <a:t>Anterior fontanel closes by 12-18 months of age.</a:t>
            </a:r>
          </a:p>
          <a:p>
            <a:pPr marL="0" indent="0" algn="l" rtl="0">
              <a:buNone/>
            </a:pPr>
            <a:endParaRPr lang="en-US" sz="2400" dirty="0"/>
          </a:p>
        </p:txBody>
      </p:sp>
      <p:pic>
        <p:nvPicPr>
          <p:cNvPr id="5" name="صورة 4"/>
          <p:cNvPicPr>
            <a:picLocks noChangeAspect="1"/>
          </p:cNvPicPr>
          <p:nvPr/>
        </p:nvPicPr>
        <p:blipFill>
          <a:blip r:embed="rId2"/>
          <a:stretch>
            <a:fillRect/>
          </a:stretch>
        </p:blipFill>
        <p:spPr>
          <a:xfrm>
            <a:off x="6941714" y="3528812"/>
            <a:ext cx="4054970" cy="2370268"/>
          </a:xfrm>
          <a:prstGeom prst="rect">
            <a:avLst/>
          </a:prstGeom>
        </p:spPr>
      </p:pic>
      <p:pic>
        <p:nvPicPr>
          <p:cNvPr id="6" name="صورة 5"/>
          <p:cNvPicPr>
            <a:picLocks noChangeAspect="1"/>
          </p:cNvPicPr>
          <p:nvPr/>
        </p:nvPicPr>
        <p:blipFill>
          <a:blip r:embed="rId3"/>
          <a:stretch>
            <a:fillRect/>
          </a:stretch>
        </p:blipFill>
        <p:spPr>
          <a:xfrm>
            <a:off x="838200" y="3528812"/>
            <a:ext cx="4751231" cy="2370268"/>
          </a:xfrm>
          <a:prstGeom prst="rect">
            <a:avLst/>
          </a:prstGeom>
        </p:spPr>
      </p:pic>
    </p:spTree>
    <p:extLst>
      <p:ext uri="{BB962C8B-B14F-4D97-AF65-F5344CB8AC3E}">
        <p14:creationId xmlns:p14="http://schemas.microsoft.com/office/powerpoint/2010/main" val="1502352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pPr marL="0" indent="0" algn="l">
              <a:buNone/>
            </a:pPr>
            <a:r>
              <a:rPr lang="en-US" b="1" dirty="0">
                <a:solidFill>
                  <a:schemeClr val="accent6">
                    <a:lumMod val="75000"/>
                  </a:schemeClr>
                </a:solidFill>
              </a:rPr>
              <a:t>4- Chest circumference </a:t>
            </a:r>
          </a:p>
          <a:p>
            <a:pPr algn="l" rtl="0">
              <a:buFont typeface="Wingdings" panose="05000000000000000000" pitchFamily="2" charset="2"/>
              <a:buChar char="Ø"/>
            </a:pPr>
            <a:r>
              <a:rPr lang="en-US" dirty="0"/>
              <a:t>	Chest circumference: It is 30.5 to 33cm (usually 2–3cm less than head circumference).</a:t>
            </a:r>
          </a:p>
          <a:p>
            <a:pPr marL="0" indent="0" algn="l">
              <a:buNone/>
            </a:pPr>
            <a:endParaRPr lang="en-US" dirty="0"/>
          </a:p>
        </p:txBody>
      </p:sp>
    </p:spTree>
    <p:extLst>
      <p:ext uri="{BB962C8B-B14F-4D97-AF65-F5344CB8AC3E}">
        <p14:creationId xmlns:p14="http://schemas.microsoft.com/office/powerpoint/2010/main" val="150217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normAutofit/>
          </a:bodyPr>
          <a:lstStyle/>
          <a:p>
            <a:pPr marL="0" indent="0" algn="l">
              <a:buNone/>
            </a:pPr>
            <a:r>
              <a:rPr lang="en-US" sz="2400" b="1" dirty="0">
                <a:latin typeface="Agency FB" panose="020B0503020202020204" pitchFamily="34" charset="0"/>
              </a:rPr>
              <a:t>2-Physiological growth  </a:t>
            </a:r>
          </a:p>
          <a:p>
            <a:pPr algn="l" rtl="0">
              <a:buFont typeface="Wingdings" panose="05000000000000000000" pitchFamily="2" charset="2"/>
              <a:buChar char="Ø"/>
            </a:pPr>
            <a:r>
              <a:rPr lang="en-US" sz="2400" dirty="0"/>
              <a:t>	</a:t>
            </a:r>
            <a:r>
              <a:rPr lang="en-US" sz="2400" b="1" dirty="0">
                <a:solidFill>
                  <a:schemeClr val="accent6">
                    <a:lumMod val="75000"/>
                  </a:schemeClr>
                </a:solidFill>
              </a:rPr>
              <a:t>Vital signs</a:t>
            </a:r>
          </a:p>
          <a:p>
            <a:pPr marL="0" indent="0" algn="l">
              <a:buNone/>
            </a:pPr>
            <a:r>
              <a:rPr lang="en-US" sz="2400" dirty="0"/>
              <a:t>  - Temperature (36.3 to 37.2°C ).</a:t>
            </a:r>
          </a:p>
          <a:p>
            <a:pPr marL="0" indent="0" algn="l">
              <a:buNone/>
            </a:pPr>
            <a:r>
              <a:rPr lang="en-US" sz="2400" dirty="0"/>
              <a:t>  - Pulse (120 to 160 b / min ). </a:t>
            </a:r>
          </a:p>
          <a:p>
            <a:pPr marL="0" indent="0" algn="l">
              <a:buNone/>
            </a:pPr>
            <a:r>
              <a:rPr lang="en-US" sz="2400" dirty="0"/>
              <a:t>  - Respiration (35 to 50 C /min)</a:t>
            </a:r>
          </a:p>
          <a:p>
            <a:pPr marL="0" indent="0" algn="l">
              <a:buNone/>
            </a:pPr>
            <a:endParaRPr lang="en-US" sz="2400" dirty="0" smtClean="0"/>
          </a:p>
          <a:p>
            <a:pPr marL="0" indent="0" algn="l">
              <a:buNone/>
            </a:pPr>
            <a:endParaRPr lang="en-US" sz="2400" dirty="0"/>
          </a:p>
        </p:txBody>
      </p:sp>
    </p:spTree>
    <p:extLst>
      <p:ext uri="{BB962C8B-B14F-4D97-AF65-F5344CB8AC3E}">
        <p14:creationId xmlns:p14="http://schemas.microsoft.com/office/powerpoint/2010/main" val="371945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7" name="عنصر نائب للمحتوى 6"/>
          <p:cNvPicPr>
            <a:picLocks noGrp="1" noChangeAspect="1"/>
          </p:cNvPicPr>
          <p:nvPr>
            <p:ph idx="1"/>
          </p:nvPr>
        </p:nvPicPr>
        <p:blipFill>
          <a:blip r:embed="rId2"/>
          <a:stretch>
            <a:fillRect/>
          </a:stretch>
        </p:blipFill>
        <p:spPr>
          <a:xfrm>
            <a:off x="838200" y="463640"/>
            <a:ext cx="10515599" cy="5950040"/>
          </a:xfrm>
          <a:prstGeom prst="rect">
            <a:avLst/>
          </a:prstGeom>
        </p:spPr>
      </p:pic>
    </p:spTree>
    <p:extLst>
      <p:ext uri="{BB962C8B-B14F-4D97-AF65-F5344CB8AC3E}">
        <p14:creationId xmlns:p14="http://schemas.microsoft.com/office/powerpoint/2010/main" val="325556090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TotalTime>
  <Words>2642</Words>
  <Application>Microsoft Office PowerPoint</Application>
  <PresentationFormat>شاشة عريضة</PresentationFormat>
  <Paragraphs>275</Paragraphs>
  <Slides>45</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45</vt:i4>
      </vt:variant>
    </vt:vector>
  </HeadingPairs>
  <TitlesOfParts>
    <vt:vector size="53" baseType="lpstr">
      <vt:lpstr>Agency FB</vt:lpstr>
      <vt:lpstr>Algerian</vt:lpstr>
      <vt:lpstr>Arial</vt:lpstr>
      <vt:lpstr>Calibri</vt:lpstr>
      <vt:lpstr>Calibri Light</vt:lpstr>
      <vt:lpstr>Times New Roman</vt:lpstr>
      <vt:lpstr>Wingdings</vt:lpstr>
      <vt:lpstr>نسق Office</vt:lpstr>
      <vt:lpstr>University of Basrah College of Nursing </vt:lpstr>
      <vt:lpstr>Neonate stage</vt:lpstr>
      <vt:lpstr>Newborns Stage </vt:lpstr>
      <vt:lpstr>عرض تقديمي في PowerPoint</vt:lpstr>
      <vt:lpstr>عرض تقديمي في PowerPoint</vt:lpstr>
      <vt:lpstr>fontanels</vt:lpstr>
      <vt:lpstr>عرض تقديمي في PowerPoint</vt:lpstr>
      <vt:lpstr>عرض تقديمي في PowerPoint</vt:lpstr>
      <vt:lpstr>عرض تقديمي في PowerPoint</vt:lpstr>
      <vt:lpstr>عرض تقديمي في PowerPoint</vt:lpstr>
      <vt:lpstr>The Development of Neonate:- </vt:lpstr>
      <vt:lpstr>عرض تقديمي في PowerPoint</vt:lpstr>
      <vt:lpstr>عرض تقديمي في PowerPoint</vt:lpstr>
      <vt:lpstr>  </vt:lpstr>
      <vt:lpstr>عرض تقديمي في PowerPoint</vt:lpstr>
      <vt:lpstr>عرض تقديمي في PowerPoint</vt:lpstr>
      <vt:lpstr>عرض تقديمي في PowerPoint</vt:lpstr>
      <vt:lpstr>عرض تقديمي في PowerPoint</vt:lpstr>
      <vt:lpstr>عرض تقديمي في PowerPoint</vt:lpstr>
      <vt:lpstr>Infant Stage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Home work </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Basrah College of Nursing</dc:title>
  <dc:creator>Maher</dc:creator>
  <cp:lastModifiedBy>Maher</cp:lastModifiedBy>
  <cp:revision>39</cp:revision>
  <dcterms:created xsi:type="dcterms:W3CDTF">2023-08-06T10:25:22Z</dcterms:created>
  <dcterms:modified xsi:type="dcterms:W3CDTF">2023-11-07T08:34:35Z</dcterms:modified>
</cp:coreProperties>
</file>